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1" r:id="rId1"/>
    <p:sldMasterId id="2147483732" r:id="rId2"/>
  </p:sldMasterIdLst>
  <p:notesMasterIdLst>
    <p:notesMasterId r:id="rId30"/>
  </p:notesMasterIdLst>
  <p:handoutMasterIdLst>
    <p:handoutMasterId r:id="rId31"/>
  </p:handoutMasterIdLst>
  <p:sldIdLst>
    <p:sldId id="256" r:id="rId3"/>
    <p:sldId id="315" r:id="rId4"/>
    <p:sldId id="271" r:id="rId5"/>
    <p:sldId id="313" r:id="rId6"/>
    <p:sldId id="314" r:id="rId7"/>
    <p:sldId id="365" r:id="rId8"/>
    <p:sldId id="308" r:id="rId9"/>
    <p:sldId id="309" r:id="rId10"/>
    <p:sldId id="374" r:id="rId11"/>
    <p:sldId id="355" r:id="rId12"/>
    <p:sldId id="356" r:id="rId13"/>
    <p:sldId id="358" r:id="rId14"/>
    <p:sldId id="367" r:id="rId15"/>
    <p:sldId id="359" r:id="rId16"/>
    <p:sldId id="360" r:id="rId17"/>
    <p:sldId id="335" r:id="rId18"/>
    <p:sldId id="338" r:id="rId19"/>
    <p:sldId id="339" r:id="rId20"/>
    <p:sldId id="362" r:id="rId21"/>
    <p:sldId id="341" r:id="rId22"/>
    <p:sldId id="368" r:id="rId23"/>
    <p:sldId id="345" r:id="rId24"/>
    <p:sldId id="375" r:id="rId25"/>
    <p:sldId id="370" r:id="rId26"/>
    <p:sldId id="371" r:id="rId27"/>
    <p:sldId id="372" r:id="rId28"/>
    <p:sldId id="373" r:id="rId29"/>
  </p:sldIdLst>
  <p:sldSz cx="12192000" cy="6858000"/>
  <p:notesSz cx="6858000" cy="9144000"/>
  <p:defaultTextStyle>
    <a:defPPr>
      <a:defRPr lang="nb-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095" autoAdjust="0"/>
    <p:restoredTop sz="67566" autoAdjust="0"/>
  </p:normalViewPr>
  <p:slideViewPr>
    <p:cSldViewPr snapToGrid="0">
      <p:cViewPr varScale="1">
        <p:scale>
          <a:sx n="53" d="100"/>
          <a:sy n="53" d="100"/>
        </p:scale>
        <p:origin x="2038" y="3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handoutMaster" Target="handoutMasters/handout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notesMaster" Target="notesMasters/notesMaster1.xml"/><Relationship Id="rId35"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75728E0-B38F-4252-BE0C-44AF74041A0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5B2A0F9B-05D8-4455-A6E3-7DF96446265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endParaRPr lang="en-US"/>
          </a:p>
        </p:txBody>
      </p:sp>
      <p:sp>
        <p:nvSpPr>
          <p:cNvPr id="4" name="Footer Placeholder 3">
            <a:extLst>
              <a:ext uri="{FF2B5EF4-FFF2-40B4-BE49-F238E27FC236}">
                <a16:creationId xmlns:a16="http://schemas.microsoft.com/office/drawing/2014/main" id="{02E79799-0459-41BF-A023-99F3F08C250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9B491DF9-FF71-40CB-81A4-E8E3DC9BC7B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196583D-02C2-47FB-A74E-1785B9177CBF}" type="slidenum">
              <a:rPr lang="en-US" smtClean="0"/>
              <a:t>‹#›</a:t>
            </a:fld>
            <a:endParaRPr lang="en-US"/>
          </a:p>
        </p:txBody>
      </p:sp>
    </p:spTree>
    <p:extLst>
      <p:ext uri="{BB962C8B-B14F-4D97-AF65-F5344CB8AC3E}">
        <p14:creationId xmlns:p14="http://schemas.microsoft.com/office/powerpoint/2010/main" val="2269410175"/>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559128-0718-4BC7-8253-4D7D1B92509A}" type="slidenum">
              <a:rPr lang="en-US" smtClean="0"/>
              <a:t>‹#›</a:t>
            </a:fld>
            <a:endParaRPr lang="en-US"/>
          </a:p>
        </p:txBody>
      </p:sp>
    </p:spTree>
    <p:extLst>
      <p:ext uri="{BB962C8B-B14F-4D97-AF65-F5344CB8AC3E}">
        <p14:creationId xmlns:p14="http://schemas.microsoft.com/office/powerpoint/2010/main" val="2148735647"/>
      </p:ext>
    </p:extLst>
  </p:cSld>
  <p:clrMap bg1="lt1" tx1="dk1" bg2="lt2" tx2="dk2" accent1="accent1" accent2="accent2" accent3="accent3" accent4="accent4" accent5="accent5" accent6="accent6" hlink="hlink" folHlink="folHlink"/>
  <p:hf hdr="0"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5"/>
          </p:nvPr>
        </p:nvSpPr>
        <p:spPr/>
        <p:txBody>
          <a:bodyPr/>
          <a:lstStyle/>
          <a:p>
            <a:fld id="{F9559128-0718-4BC7-8253-4D7D1B92509A}" type="slidenum">
              <a:rPr lang="en-US" smtClean="0"/>
              <a:t>3</a:t>
            </a:fld>
            <a:endParaRPr lang="en-US"/>
          </a:p>
        </p:txBody>
      </p:sp>
      <p:sp>
        <p:nvSpPr>
          <p:cNvPr id="5" name="Date Placeholder 4">
            <a:extLst>
              <a:ext uri="{FF2B5EF4-FFF2-40B4-BE49-F238E27FC236}">
                <a16:creationId xmlns:a16="http://schemas.microsoft.com/office/drawing/2014/main" id="{DB34BEB5-16DA-4866-AD90-F61D722921C3}"/>
              </a:ext>
            </a:extLst>
          </p:cNvPr>
          <p:cNvSpPr>
            <a:spLocks noGrp="1"/>
          </p:cNvSpPr>
          <p:nvPr>
            <p:ph type="dt" idx="1"/>
          </p:nvPr>
        </p:nvSpPr>
        <p:spPr/>
        <p:txBody>
          <a:bodyPr/>
          <a:lstStyle/>
          <a:p>
            <a:endParaRPr lang="en-US"/>
          </a:p>
        </p:txBody>
      </p:sp>
    </p:spTree>
    <p:extLst>
      <p:ext uri="{BB962C8B-B14F-4D97-AF65-F5344CB8AC3E}">
        <p14:creationId xmlns:p14="http://schemas.microsoft.com/office/powerpoint/2010/main" val="20346284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559128-0718-4BC7-8253-4D7D1B92509A}" type="slidenum">
              <a:rPr lang="en-US" smtClean="0"/>
              <a:t>12</a:t>
            </a:fld>
            <a:endParaRPr lang="en-US"/>
          </a:p>
        </p:txBody>
      </p:sp>
      <p:sp>
        <p:nvSpPr>
          <p:cNvPr id="5" name="Date Placeholder 4">
            <a:extLst>
              <a:ext uri="{FF2B5EF4-FFF2-40B4-BE49-F238E27FC236}">
                <a16:creationId xmlns:a16="http://schemas.microsoft.com/office/drawing/2014/main" id="{E661F64C-D81A-4930-9F4F-D323013CF9F3}"/>
              </a:ext>
            </a:extLst>
          </p:cNvPr>
          <p:cNvSpPr>
            <a:spLocks noGrp="1"/>
          </p:cNvSpPr>
          <p:nvPr>
            <p:ph type="dt" idx="1"/>
          </p:nvPr>
        </p:nvSpPr>
        <p:spPr/>
        <p:txBody>
          <a:bodyPr/>
          <a:lstStyle/>
          <a:p>
            <a:endParaRPr lang="en-US"/>
          </a:p>
        </p:txBody>
      </p:sp>
    </p:spTree>
    <p:extLst>
      <p:ext uri="{BB962C8B-B14F-4D97-AF65-F5344CB8AC3E}">
        <p14:creationId xmlns:p14="http://schemas.microsoft.com/office/powerpoint/2010/main" val="24071006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559128-0718-4BC7-8253-4D7D1B92509A}" type="slidenum">
              <a:rPr lang="en-US" smtClean="0"/>
              <a:t>13</a:t>
            </a:fld>
            <a:endParaRPr lang="en-US"/>
          </a:p>
        </p:txBody>
      </p:sp>
      <p:sp>
        <p:nvSpPr>
          <p:cNvPr id="5" name="Date Placeholder 4">
            <a:extLst>
              <a:ext uri="{FF2B5EF4-FFF2-40B4-BE49-F238E27FC236}">
                <a16:creationId xmlns:a16="http://schemas.microsoft.com/office/drawing/2014/main" id="{EAE0D1C1-E679-4A87-981C-4D5F23F9F264}"/>
              </a:ext>
            </a:extLst>
          </p:cNvPr>
          <p:cNvSpPr>
            <a:spLocks noGrp="1"/>
          </p:cNvSpPr>
          <p:nvPr>
            <p:ph type="dt" idx="1"/>
          </p:nvPr>
        </p:nvSpPr>
        <p:spPr/>
        <p:txBody>
          <a:bodyPr/>
          <a:lstStyle/>
          <a:p>
            <a:endParaRPr lang="en-US"/>
          </a:p>
        </p:txBody>
      </p:sp>
    </p:spTree>
    <p:extLst>
      <p:ext uri="{BB962C8B-B14F-4D97-AF65-F5344CB8AC3E}">
        <p14:creationId xmlns:p14="http://schemas.microsoft.com/office/powerpoint/2010/main" val="25510150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Third generation of gantries consisted of </a:t>
            </a:r>
            <a:r>
              <a:rPr lang="en-US" b="1" dirty="0"/>
              <a:t>a pure rotational system. </a:t>
            </a:r>
          </a:p>
          <a:p>
            <a:r>
              <a:rPr lang="en-US" dirty="0"/>
              <a:t>The source-detector unit had a pulsing, highly collimated wide angle (typically, 20–50 ) fan beam, and a multiple detector array was rotated 360 around the patient. </a:t>
            </a:r>
          </a:p>
          <a:p>
            <a:r>
              <a:rPr lang="en-US" dirty="0"/>
              <a:t>This single 360 smoothly rotating movement produced scan times as low as 500 ms, increased appreciably the reliability of the data because they were taken twice and increased the quality of the reconstructed image. </a:t>
            </a:r>
          </a:p>
          <a:p>
            <a:r>
              <a:rPr lang="en-US" dirty="0"/>
              <a:t>A by-product of this design was that the pulsing x-ray source could be synchronized with physiologic parameters, enabling rhythmic structures such as the heart to be more accurately imaged. </a:t>
            </a:r>
          </a:p>
          <a:p>
            <a:r>
              <a:rPr lang="en-US" dirty="0"/>
              <a:t>The main advantages of this type of system were its simplicity and its speed, but it had two major disadvantages. </a:t>
            </a:r>
          </a:p>
          <a:p>
            <a:r>
              <a:rPr lang="en-US" dirty="0"/>
              <a:t>First, its fixed geometric system, with a fan beam usually established for the largest patient, was inefficient for smaller objects and in particular for head scanning. </a:t>
            </a:r>
          </a:p>
          <a:p>
            <a:r>
              <a:rPr lang="en-US" dirty="0"/>
              <a:t>Second, it was particularly prone to circular artifacts. </a:t>
            </a:r>
          </a:p>
          <a:p>
            <a:r>
              <a:rPr lang="en-US" dirty="0"/>
              <a:t>These “ring” artifacts were most obvious in early pictures from this type of machine. </a:t>
            </a:r>
          </a:p>
        </p:txBody>
      </p:sp>
      <p:sp>
        <p:nvSpPr>
          <p:cNvPr id="4" name="Slide Number Placeholder 3"/>
          <p:cNvSpPr>
            <a:spLocks noGrp="1"/>
          </p:cNvSpPr>
          <p:nvPr>
            <p:ph type="sldNum" sz="quarter" idx="5"/>
          </p:nvPr>
        </p:nvSpPr>
        <p:spPr/>
        <p:txBody>
          <a:bodyPr/>
          <a:lstStyle/>
          <a:p>
            <a:fld id="{F9559128-0718-4BC7-8253-4D7D1B92509A}" type="slidenum">
              <a:rPr lang="en-US" smtClean="0"/>
              <a:t>14</a:t>
            </a:fld>
            <a:endParaRPr lang="en-US"/>
          </a:p>
        </p:txBody>
      </p:sp>
      <p:sp>
        <p:nvSpPr>
          <p:cNvPr id="5" name="Date Placeholder 4">
            <a:extLst>
              <a:ext uri="{FF2B5EF4-FFF2-40B4-BE49-F238E27FC236}">
                <a16:creationId xmlns:a16="http://schemas.microsoft.com/office/drawing/2014/main" id="{5AE72BCE-BD21-4BDC-844D-1BFE30346626}"/>
              </a:ext>
            </a:extLst>
          </p:cNvPr>
          <p:cNvSpPr>
            <a:spLocks noGrp="1"/>
          </p:cNvSpPr>
          <p:nvPr>
            <p:ph type="dt" idx="1"/>
          </p:nvPr>
        </p:nvSpPr>
        <p:spPr/>
        <p:txBody>
          <a:bodyPr/>
          <a:lstStyle/>
          <a:p>
            <a:endParaRPr lang="en-US"/>
          </a:p>
        </p:txBody>
      </p:sp>
    </p:spTree>
    <p:extLst>
      <p:ext uri="{BB962C8B-B14F-4D97-AF65-F5344CB8AC3E}">
        <p14:creationId xmlns:p14="http://schemas.microsoft.com/office/powerpoint/2010/main" val="37860429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Fourth-generation gantry system consisting of </a:t>
            </a:r>
            <a:r>
              <a:rPr lang="en-US" b="1" dirty="0"/>
              <a:t>a continuous ring (360 ) of fixed detectors </a:t>
            </a:r>
            <a:r>
              <a:rPr lang="en-US" dirty="0"/>
              <a:t>(usually numbering between 600 and 4,800) was developed. </a:t>
            </a:r>
          </a:p>
          <a:p>
            <a:r>
              <a:rPr lang="en-US" dirty="0"/>
              <a:t>In this system, the x-ray source rotated as before, and the transmitted x-rays were detected by the stationary detector ring. </a:t>
            </a:r>
          </a:p>
          <a:p>
            <a:r>
              <a:rPr lang="en-US" dirty="0"/>
              <a:t>The fan beam is increased slightly so the detectors on the leading and trailing edge of the fan can be continuously monitored and the data adjusted in case of shifts in detector performance. </a:t>
            </a:r>
          </a:p>
          <a:p>
            <a:r>
              <a:rPr lang="en-US" dirty="0"/>
              <a:t>Fourth-generation scan times of approximately 500 ms or less with reconstruction times of 30 seconds or less are now commonplace. </a:t>
            </a:r>
          </a:p>
          <a:p>
            <a:r>
              <a:rPr lang="en-US" dirty="0"/>
              <a:t>The development of high-voltage slip rings has enabled third- and fourth-generation scanners to continuously rotate about the patient. </a:t>
            </a:r>
          </a:p>
          <a:p>
            <a:r>
              <a:rPr lang="en-US" dirty="0"/>
              <a:t>By moving the patient couch at a uniform speed in or out of the scan plan, </a:t>
            </a:r>
            <a:r>
              <a:rPr lang="en-US" b="1" dirty="0"/>
              <a:t>the x-ray beam will describe a helix or spiral path through the patient</a:t>
            </a:r>
            <a:r>
              <a:rPr lang="en-US" dirty="0"/>
              <a:t>. </a:t>
            </a:r>
          </a:p>
          <a:p>
            <a:r>
              <a:rPr lang="en-US" dirty="0"/>
              <a:t>Slice widths of 1–10 mm and pixel matrixes up to 1,0242 may be employed, and typically a 50-cm-long volume can be imaged in a single breath hold. </a:t>
            </a:r>
          </a:p>
          <a:p>
            <a:r>
              <a:rPr lang="en-US" dirty="0"/>
              <a:t>Because of improvements in x-ray tube technology, spatial and contrast resolution are maintained. </a:t>
            </a:r>
          </a:p>
          <a:p>
            <a:r>
              <a:rPr lang="en-US" dirty="0"/>
              <a:t>New display techniques allow for real-time 3D manipulations and virtual reality fly-through of tubular structures such as the aorta or large intestine.</a:t>
            </a:r>
          </a:p>
        </p:txBody>
      </p:sp>
      <p:sp>
        <p:nvSpPr>
          <p:cNvPr id="4" name="Slide Number Placeholder 3"/>
          <p:cNvSpPr>
            <a:spLocks noGrp="1"/>
          </p:cNvSpPr>
          <p:nvPr>
            <p:ph type="sldNum" sz="quarter" idx="5"/>
          </p:nvPr>
        </p:nvSpPr>
        <p:spPr/>
        <p:txBody>
          <a:bodyPr/>
          <a:lstStyle/>
          <a:p>
            <a:fld id="{F9559128-0718-4BC7-8253-4D7D1B92509A}" type="slidenum">
              <a:rPr lang="en-US" smtClean="0"/>
              <a:t>15</a:t>
            </a:fld>
            <a:endParaRPr lang="en-US"/>
          </a:p>
        </p:txBody>
      </p:sp>
      <p:sp>
        <p:nvSpPr>
          <p:cNvPr id="5" name="Date Placeholder 4">
            <a:extLst>
              <a:ext uri="{FF2B5EF4-FFF2-40B4-BE49-F238E27FC236}">
                <a16:creationId xmlns:a16="http://schemas.microsoft.com/office/drawing/2014/main" id="{E5AB2BCC-E739-43B0-94A0-23DC629B9CF0}"/>
              </a:ext>
            </a:extLst>
          </p:cNvPr>
          <p:cNvSpPr>
            <a:spLocks noGrp="1"/>
          </p:cNvSpPr>
          <p:nvPr>
            <p:ph type="dt" idx="1"/>
          </p:nvPr>
        </p:nvSpPr>
        <p:spPr/>
        <p:txBody>
          <a:bodyPr/>
          <a:lstStyle/>
          <a:p>
            <a:endParaRPr lang="en-US"/>
          </a:p>
        </p:txBody>
      </p:sp>
    </p:spTree>
    <p:extLst>
      <p:ext uri="{BB962C8B-B14F-4D97-AF65-F5344CB8AC3E}">
        <p14:creationId xmlns:p14="http://schemas.microsoft.com/office/powerpoint/2010/main" val="26720027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Thresholding of a CT slice. </a:t>
            </a:r>
            <a:r>
              <a:rPr lang="en-US" dirty="0"/>
              <a:t>The CT slice in the area of the spine can be statically segmented because the standardized Hounsfield units (HU) allow the definition of windows for different tissue such as bone [200 ... 3000], water [−200 ... 200], fat [−500 ...−200], and air [−1000 ...−500]</a:t>
            </a:r>
          </a:p>
          <a:p>
            <a:endParaRPr lang="en-US" dirty="0"/>
          </a:p>
          <a:p>
            <a:r>
              <a:rPr lang="en-US" dirty="0"/>
              <a:t>Figure 16.8b,c shows the corresponding piecewise linear function for a bone window (WL = +300 HU, WW = 1500 HU) and a soft tissue window (WL = +50 HU, WW = 350 HU), as well as their effects on the representation of an abdominal tomogram</a:t>
            </a:r>
          </a:p>
        </p:txBody>
      </p:sp>
      <p:sp>
        <p:nvSpPr>
          <p:cNvPr id="4" name="Date Placeholder 3"/>
          <p:cNvSpPr>
            <a:spLocks noGrp="1"/>
          </p:cNvSpPr>
          <p:nvPr>
            <p:ph type="dt" idx="1"/>
          </p:nvPr>
        </p:nvSpPr>
        <p:spPr/>
        <p:txBody>
          <a:bodyPr/>
          <a:lstStyle/>
          <a:p>
            <a:endParaRPr lang="en-US"/>
          </a:p>
        </p:txBody>
      </p:sp>
      <p:sp>
        <p:nvSpPr>
          <p:cNvPr id="5" name="Slide Number Placeholder 4"/>
          <p:cNvSpPr>
            <a:spLocks noGrp="1"/>
          </p:cNvSpPr>
          <p:nvPr>
            <p:ph type="sldNum" sz="quarter" idx="5"/>
          </p:nvPr>
        </p:nvSpPr>
        <p:spPr/>
        <p:txBody>
          <a:bodyPr/>
          <a:lstStyle/>
          <a:p>
            <a:fld id="{F9559128-0718-4BC7-8253-4D7D1B92509A}" type="slidenum">
              <a:rPr lang="en-US" smtClean="0"/>
              <a:t>21</a:t>
            </a:fld>
            <a:endParaRPr lang="en-US"/>
          </a:p>
        </p:txBody>
      </p:sp>
    </p:spTree>
    <p:extLst>
      <p:ext uri="{BB962C8B-B14F-4D97-AF65-F5344CB8AC3E}">
        <p14:creationId xmlns:p14="http://schemas.microsoft.com/office/powerpoint/2010/main" val="24613933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Attenuation values are transformed onto </a:t>
            </a:r>
            <a:r>
              <a:rPr lang="en-US" b="1" dirty="0"/>
              <a:t>a dimensionless scale </a:t>
            </a:r>
            <a:r>
              <a:rPr lang="en-US" dirty="0"/>
              <a:t>and </a:t>
            </a:r>
            <a:r>
              <a:rPr lang="en-US" b="1" dirty="0"/>
              <a:t>are related to the attenuation value of water</a:t>
            </a:r>
            <a:r>
              <a:rPr lang="en-US" dirty="0"/>
              <a:t>. </a:t>
            </a:r>
          </a:p>
          <a:p>
            <a:r>
              <a:rPr lang="en-US" dirty="0"/>
              <a:t>On this scale, </a:t>
            </a:r>
            <a:r>
              <a:rPr lang="en-US" b="1" dirty="0"/>
              <a:t>the CT value of −1000 HU is assigned to air </a:t>
            </a:r>
            <a:r>
              <a:rPr lang="en-US" dirty="0"/>
              <a:t>and the </a:t>
            </a:r>
            <a:r>
              <a:rPr lang="en-US" b="1" dirty="0"/>
              <a:t>CT value 0 HU to water</a:t>
            </a:r>
            <a:r>
              <a:rPr lang="en-US" dirty="0"/>
              <a:t>. </a:t>
            </a:r>
          </a:p>
          <a:p>
            <a:r>
              <a:rPr lang="en-US" dirty="0"/>
              <a:t>In principle, this is an open-ended scale, but in practice it </a:t>
            </a:r>
            <a:r>
              <a:rPr lang="en-US" b="1" dirty="0"/>
              <a:t>ends at ≈ 3000 HU</a:t>
            </a:r>
            <a:r>
              <a:rPr lang="en-US" dirty="0"/>
              <a:t>. The range of 4000 HU overall can be captured quite well by means of </a:t>
            </a:r>
            <a:r>
              <a:rPr lang="en-US" b="1" dirty="0"/>
              <a:t>12-bit gray-value </a:t>
            </a:r>
            <a:r>
              <a:rPr lang="en-US" dirty="0"/>
              <a:t>images. This scaling is arbitrary, but nevertheless has practical consequence</a:t>
            </a:r>
          </a:p>
        </p:txBody>
      </p:sp>
      <p:sp>
        <p:nvSpPr>
          <p:cNvPr id="4" name="Date Placeholder 3"/>
          <p:cNvSpPr>
            <a:spLocks noGrp="1"/>
          </p:cNvSpPr>
          <p:nvPr>
            <p:ph type="dt" idx="1"/>
          </p:nvPr>
        </p:nvSpPr>
        <p:spPr/>
        <p:txBody>
          <a:bodyPr/>
          <a:lstStyle/>
          <a:p>
            <a:endParaRPr lang="en-US"/>
          </a:p>
        </p:txBody>
      </p:sp>
      <p:sp>
        <p:nvSpPr>
          <p:cNvPr id="5" name="Slide Number Placeholder 4"/>
          <p:cNvSpPr>
            <a:spLocks noGrp="1"/>
          </p:cNvSpPr>
          <p:nvPr>
            <p:ph type="sldNum" sz="quarter" idx="5"/>
          </p:nvPr>
        </p:nvSpPr>
        <p:spPr/>
        <p:txBody>
          <a:bodyPr/>
          <a:lstStyle/>
          <a:p>
            <a:fld id="{F9559128-0718-4BC7-8253-4D7D1B92509A}" type="slidenum">
              <a:rPr lang="en-US" smtClean="0"/>
              <a:t>23</a:t>
            </a:fld>
            <a:endParaRPr lang="en-US"/>
          </a:p>
        </p:txBody>
      </p:sp>
    </p:spTree>
    <p:extLst>
      <p:ext uri="{BB962C8B-B14F-4D97-AF65-F5344CB8AC3E}">
        <p14:creationId xmlns:p14="http://schemas.microsoft.com/office/powerpoint/2010/main" val="17329031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Attenuation values in Hounsfield units (a). The data are compiled from the collections in [16.18]. The principle of windowing. The complete interval of practically sensible Hounsfield values (HU), ranging from −1000 HU up to 3000 HU (relative frequency of the values for the abdomen area – lower left), cannot be recognized and distinguished by the human visual system. Therefore, the different anatomically interesting Hounsfield intervals have to be mapped to appropriate grayscale intervals that can be differentiated. The lower right image provides the characteristic curves for two anatomically relevant windows. The upper images show the result of the bone window</a:t>
            </a:r>
          </a:p>
        </p:txBody>
      </p:sp>
      <p:sp>
        <p:nvSpPr>
          <p:cNvPr id="4" name="Date Placeholder 3"/>
          <p:cNvSpPr>
            <a:spLocks noGrp="1"/>
          </p:cNvSpPr>
          <p:nvPr>
            <p:ph type="dt" idx="1"/>
          </p:nvPr>
        </p:nvSpPr>
        <p:spPr/>
        <p:txBody>
          <a:bodyPr/>
          <a:lstStyle/>
          <a:p>
            <a:endParaRPr lang="en-US"/>
          </a:p>
        </p:txBody>
      </p:sp>
      <p:sp>
        <p:nvSpPr>
          <p:cNvPr id="5" name="Slide Number Placeholder 4"/>
          <p:cNvSpPr>
            <a:spLocks noGrp="1"/>
          </p:cNvSpPr>
          <p:nvPr>
            <p:ph type="sldNum" sz="quarter" idx="5"/>
          </p:nvPr>
        </p:nvSpPr>
        <p:spPr/>
        <p:txBody>
          <a:bodyPr/>
          <a:lstStyle/>
          <a:p>
            <a:fld id="{F9559128-0718-4BC7-8253-4D7D1B92509A}" type="slidenum">
              <a:rPr lang="en-US" smtClean="0"/>
              <a:t>24</a:t>
            </a:fld>
            <a:endParaRPr lang="en-US"/>
          </a:p>
        </p:txBody>
      </p:sp>
    </p:spTree>
    <p:extLst>
      <p:ext uri="{BB962C8B-B14F-4D97-AF65-F5344CB8AC3E}">
        <p14:creationId xmlns:p14="http://schemas.microsoft.com/office/powerpoint/2010/main" val="35561783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WL = +300 HU, WW = 1500 HU) and the soft tissue window ((c): WL = +50 HU, WW = 350 HU)</a:t>
            </a:r>
          </a:p>
        </p:txBody>
      </p:sp>
      <p:sp>
        <p:nvSpPr>
          <p:cNvPr id="4" name="Date Placeholder 3"/>
          <p:cNvSpPr>
            <a:spLocks noGrp="1"/>
          </p:cNvSpPr>
          <p:nvPr>
            <p:ph type="dt" idx="1"/>
          </p:nvPr>
        </p:nvSpPr>
        <p:spPr/>
        <p:txBody>
          <a:bodyPr/>
          <a:lstStyle/>
          <a:p>
            <a:endParaRPr lang="en-US"/>
          </a:p>
        </p:txBody>
      </p:sp>
      <p:sp>
        <p:nvSpPr>
          <p:cNvPr id="5" name="Slide Number Placeholder 4"/>
          <p:cNvSpPr>
            <a:spLocks noGrp="1"/>
          </p:cNvSpPr>
          <p:nvPr>
            <p:ph type="sldNum" sz="quarter" idx="5"/>
          </p:nvPr>
        </p:nvSpPr>
        <p:spPr/>
        <p:txBody>
          <a:bodyPr/>
          <a:lstStyle/>
          <a:p>
            <a:fld id="{F9559128-0718-4BC7-8253-4D7D1B92509A}" type="slidenum">
              <a:rPr lang="en-US" smtClean="0"/>
              <a:t>25</a:t>
            </a:fld>
            <a:endParaRPr lang="en-US"/>
          </a:p>
        </p:txBody>
      </p:sp>
    </p:spTree>
    <p:extLst>
      <p:ext uri="{BB962C8B-B14F-4D97-AF65-F5344CB8AC3E}">
        <p14:creationId xmlns:p14="http://schemas.microsoft.com/office/powerpoint/2010/main" val="24650893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Projection profile in the </a:t>
            </a:r>
            <a:r>
              <a:rPr lang="en-US" b="1" dirty="0"/>
              <a:t>direction γ of the measurement of </a:t>
            </a:r>
            <a:r>
              <a:rPr lang="en-US" b="1" dirty="0" err="1"/>
              <a:t>P</a:t>
            </a:r>
            <a:r>
              <a:rPr lang="en-US" b="1" baseline="-25000" dirty="0" err="1"/>
              <a:t>γ</a:t>
            </a:r>
            <a:r>
              <a:rPr lang="en-US" b="1" baseline="-25000" dirty="0"/>
              <a:t> </a:t>
            </a:r>
            <a:r>
              <a:rPr lang="en-US" b="1" dirty="0"/>
              <a:t>(ξ). </a:t>
            </a:r>
          </a:p>
          <a:p>
            <a:endParaRPr lang="en-US" dirty="0"/>
          </a:p>
          <a:p>
            <a:r>
              <a:rPr lang="en-US" dirty="0"/>
              <a:t>The result of the </a:t>
            </a:r>
            <a:r>
              <a:rPr lang="en-US" b="1" dirty="0"/>
              <a:t>high-pass filtering of the measured attenuation profile </a:t>
            </a:r>
            <a:r>
              <a:rPr lang="en-US" b="1" dirty="0" err="1"/>
              <a:t>pγ</a:t>
            </a:r>
            <a:r>
              <a:rPr lang="en-US" b="1" dirty="0"/>
              <a:t> (ξ) </a:t>
            </a:r>
            <a:r>
              <a:rPr lang="en-US" dirty="0"/>
              <a:t>is illustrated in Fig. 16.6b. It can be seen </a:t>
            </a:r>
            <a:r>
              <a:rPr lang="en-US" b="1" dirty="0"/>
              <a:t>that the sinusoidal structure of the data is preserved</a:t>
            </a:r>
            <a:r>
              <a:rPr lang="en-US" dirty="0"/>
              <a:t>. </a:t>
            </a:r>
          </a:p>
          <a:p>
            <a:r>
              <a:rPr lang="en-US" dirty="0"/>
              <a:t>However, due to the high-pass filtering, only changes of </a:t>
            </a:r>
            <a:r>
              <a:rPr lang="en-US" dirty="0" err="1"/>
              <a:t>Pγ</a:t>
            </a:r>
            <a:r>
              <a:rPr lang="en-US" dirty="0"/>
              <a:t> (ξ) are represented by </a:t>
            </a:r>
            <a:r>
              <a:rPr lang="en-US" dirty="0" err="1"/>
              <a:t>hγ</a:t>
            </a:r>
            <a:r>
              <a:rPr lang="en-US" dirty="0"/>
              <a:t> (ξ).</a:t>
            </a:r>
          </a:p>
        </p:txBody>
      </p:sp>
      <p:sp>
        <p:nvSpPr>
          <p:cNvPr id="4" name="Date Placeholder 3"/>
          <p:cNvSpPr>
            <a:spLocks noGrp="1"/>
          </p:cNvSpPr>
          <p:nvPr>
            <p:ph type="dt" idx="1"/>
          </p:nvPr>
        </p:nvSpPr>
        <p:spPr/>
        <p:txBody>
          <a:bodyPr/>
          <a:lstStyle/>
          <a:p>
            <a:endParaRPr lang="en-US"/>
          </a:p>
        </p:txBody>
      </p:sp>
      <p:sp>
        <p:nvSpPr>
          <p:cNvPr id="5" name="Slide Number Placeholder 4"/>
          <p:cNvSpPr>
            <a:spLocks noGrp="1"/>
          </p:cNvSpPr>
          <p:nvPr>
            <p:ph type="sldNum" sz="quarter" idx="5"/>
          </p:nvPr>
        </p:nvSpPr>
        <p:spPr/>
        <p:txBody>
          <a:bodyPr/>
          <a:lstStyle/>
          <a:p>
            <a:fld id="{F9559128-0718-4BC7-8253-4D7D1B92509A}" type="slidenum">
              <a:rPr lang="en-US" smtClean="0"/>
              <a:t>26</a:t>
            </a:fld>
            <a:endParaRPr lang="en-US"/>
          </a:p>
        </p:txBody>
      </p:sp>
    </p:spTree>
    <p:extLst>
      <p:ext uri="{BB962C8B-B14F-4D97-AF65-F5344CB8AC3E}">
        <p14:creationId xmlns:p14="http://schemas.microsoft.com/office/powerpoint/2010/main" val="33073881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Date Placeholder 3"/>
          <p:cNvSpPr>
            <a:spLocks noGrp="1"/>
          </p:cNvSpPr>
          <p:nvPr>
            <p:ph type="dt" idx="1"/>
          </p:nvPr>
        </p:nvSpPr>
        <p:spPr/>
        <p:txBody>
          <a:bodyPr/>
          <a:lstStyle/>
          <a:p>
            <a:endParaRPr lang="en-US"/>
          </a:p>
        </p:txBody>
      </p:sp>
      <p:sp>
        <p:nvSpPr>
          <p:cNvPr id="5" name="Slide Number Placeholder 4"/>
          <p:cNvSpPr>
            <a:spLocks noGrp="1"/>
          </p:cNvSpPr>
          <p:nvPr>
            <p:ph type="sldNum" sz="quarter" idx="5"/>
          </p:nvPr>
        </p:nvSpPr>
        <p:spPr/>
        <p:txBody>
          <a:bodyPr/>
          <a:lstStyle/>
          <a:p>
            <a:fld id="{F9559128-0718-4BC7-8253-4D7D1B92509A}" type="slidenum">
              <a:rPr lang="en-US" smtClean="0"/>
              <a:t>27</a:t>
            </a:fld>
            <a:endParaRPr lang="en-US"/>
          </a:p>
        </p:txBody>
      </p:sp>
    </p:spTree>
    <p:extLst>
      <p:ext uri="{BB962C8B-B14F-4D97-AF65-F5344CB8AC3E}">
        <p14:creationId xmlns:p14="http://schemas.microsoft.com/office/powerpoint/2010/main" val="4463766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F9559128-0718-4BC7-8253-4D7D1B92509A}" type="slidenum">
              <a:rPr lang="en-US" smtClean="0"/>
              <a:t>4</a:t>
            </a:fld>
            <a:endParaRPr lang="en-US"/>
          </a:p>
        </p:txBody>
      </p:sp>
      <p:sp>
        <p:nvSpPr>
          <p:cNvPr id="5" name="Date Placeholder 4">
            <a:extLst>
              <a:ext uri="{FF2B5EF4-FFF2-40B4-BE49-F238E27FC236}">
                <a16:creationId xmlns:a16="http://schemas.microsoft.com/office/drawing/2014/main" id="{D6685459-35D3-4686-8DEC-CB241842D5F3}"/>
              </a:ext>
            </a:extLst>
          </p:cNvPr>
          <p:cNvSpPr>
            <a:spLocks noGrp="1"/>
          </p:cNvSpPr>
          <p:nvPr>
            <p:ph type="dt" idx="1"/>
          </p:nvPr>
        </p:nvSpPr>
        <p:spPr/>
        <p:txBody>
          <a:bodyPr/>
          <a:lstStyle/>
          <a:p>
            <a:endParaRPr lang="en-US"/>
          </a:p>
        </p:txBody>
      </p:sp>
    </p:spTree>
    <p:extLst>
      <p:ext uri="{BB962C8B-B14F-4D97-AF65-F5344CB8AC3E}">
        <p14:creationId xmlns:p14="http://schemas.microsoft.com/office/powerpoint/2010/main" val="4901153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559128-0718-4BC7-8253-4D7D1B92509A}" type="slidenum">
              <a:rPr lang="en-US" smtClean="0"/>
              <a:t>5</a:t>
            </a:fld>
            <a:endParaRPr lang="en-US"/>
          </a:p>
        </p:txBody>
      </p:sp>
      <p:sp>
        <p:nvSpPr>
          <p:cNvPr id="5" name="Date Placeholder 4">
            <a:extLst>
              <a:ext uri="{FF2B5EF4-FFF2-40B4-BE49-F238E27FC236}">
                <a16:creationId xmlns:a16="http://schemas.microsoft.com/office/drawing/2014/main" id="{677A5AE8-F904-4083-A77B-A714A1A34E08}"/>
              </a:ext>
            </a:extLst>
          </p:cNvPr>
          <p:cNvSpPr>
            <a:spLocks noGrp="1"/>
          </p:cNvSpPr>
          <p:nvPr>
            <p:ph type="dt" idx="1"/>
          </p:nvPr>
        </p:nvSpPr>
        <p:spPr/>
        <p:txBody>
          <a:bodyPr/>
          <a:lstStyle/>
          <a:p>
            <a:endParaRPr lang="en-US"/>
          </a:p>
        </p:txBody>
      </p:sp>
    </p:spTree>
    <p:extLst>
      <p:ext uri="{BB962C8B-B14F-4D97-AF65-F5344CB8AC3E}">
        <p14:creationId xmlns:p14="http://schemas.microsoft.com/office/powerpoint/2010/main" val="10340575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Whole-body scans can be performed with the latest generation of CT systems, including multislice detector systems. </a:t>
            </a:r>
          </a:p>
          <a:p>
            <a:r>
              <a:rPr lang="en-US" dirty="0"/>
              <a:t>Even very small vessels of the feet can be precisely visualized (courtesy Philips Medical Systems)</a:t>
            </a:r>
          </a:p>
        </p:txBody>
      </p:sp>
      <p:sp>
        <p:nvSpPr>
          <p:cNvPr id="4" name="Slide Number Placeholder 3"/>
          <p:cNvSpPr>
            <a:spLocks noGrp="1"/>
          </p:cNvSpPr>
          <p:nvPr>
            <p:ph type="sldNum" sz="quarter" idx="5"/>
          </p:nvPr>
        </p:nvSpPr>
        <p:spPr/>
        <p:txBody>
          <a:bodyPr/>
          <a:lstStyle/>
          <a:p>
            <a:fld id="{F9559128-0718-4BC7-8253-4D7D1B92509A}" type="slidenum">
              <a:rPr lang="en-US" smtClean="0"/>
              <a:t>6</a:t>
            </a:fld>
            <a:endParaRPr lang="en-US"/>
          </a:p>
        </p:txBody>
      </p:sp>
      <p:sp>
        <p:nvSpPr>
          <p:cNvPr id="5" name="Date Placeholder 4">
            <a:extLst>
              <a:ext uri="{FF2B5EF4-FFF2-40B4-BE49-F238E27FC236}">
                <a16:creationId xmlns:a16="http://schemas.microsoft.com/office/drawing/2014/main" id="{011A7F2A-DF0D-4547-A95E-68B1B119100D}"/>
              </a:ext>
            </a:extLst>
          </p:cNvPr>
          <p:cNvSpPr>
            <a:spLocks noGrp="1"/>
          </p:cNvSpPr>
          <p:nvPr>
            <p:ph type="dt" idx="1"/>
          </p:nvPr>
        </p:nvSpPr>
        <p:spPr/>
        <p:txBody>
          <a:bodyPr/>
          <a:lstStyle/>
          <a:p>
            <a:endParaRPr lang="en-US"/>
          </a:p>
        </p:txBody>
      </p:sp>
    </p:spTree>
    <p:extLst>
      <p:ext uri="{BB962C8B-B14F-4D97-AF65-F5344CB8AC3E}">
        <p14:creationId xmlns:p14="http://schemas.microsoft.com/office/powerpoint/2010/main" val="10223191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559128-0718-4BC7-8253-4D7D1B92509A}" type="slidenum">
              <a:rPr lang="en-US" smtClean="0"/>
              <a:t>7</a:t>
            </a:fld>
            <a:endParaRPr lang="en-US"/>
          </a:p>
        </p:txBody>
      </p:sp>
      <p:sp>
        <p:nvSpPr>
          <p:cNvPr id="5" name="Date Placeholder 4">
            <a:extLst>
              <a:ext uri="{FF2B5EF4-FFF2-40B4-BE49-F238E27FC236}">
                <a16:creationId xmlns:a16="http://schemas.microsoft.com/office/drawing/2014/main" id="{E2ED522B-7607-4DCB-8F6B-FA5BCBCF40D1}"/>
              </a:ext>
            </a:extLst>
          </p:cNvPr>
          <p:cNvSpPr>
            <a:spLocks noGrp="1"/>
          </p:cNvSpPr>
          <p:nvPr>
            <p:ph type="dt" idx="1"/>
          </p:nvPr>
        </p:nvSpPr>
        <p:spPr/>
        <p:txBody>
          <a:bodyPr/>
          <a:lstStyle/>
          <a:p>
            <a:endParaRPr lang="en-US"/>
          </a:p>
        </p:txBody>
      </p:sp>
    </p:spTree>
    <p:extLst>
      <p:ext uri="{BB962C8B-B14F-4D97-AF65-F5344CB8AC3E}">
        <p14:creationId xmlns:p14="http://schemas.microsoft.com/office/powerpoint/2010/main" val="14015779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559128-0718-4BC7-8253-4D7D1B92509A}" type="slidenum">
              <a:rPr lang="en-US" smtClean="0"/>
              <a:t>8</a:t>
            </a:fld>
            <a:endParaRPr lang="en-US"/>
          </a:p>
        </p:txBody>
      </p:sp>
      <p:sp>
        <p:nvSpPr>
          <p:cNvPr id="5" name="Date Placeholder 4">
            <a:extLst>
              <a:ext uri="{FF2B5EF4-FFF2-40B4-BE49-F238E27FC236}">
                <a16:creationId xmlns:a16="http://schemas.microsoft.com/office/drawing/2014/main" id="{AAAF32F4-ED11-4CC7-B5AB-43956EC17791}"/>
              </a:ext>
            </a:extLst>
          </p:cNvPr>
          <p:cNvSpPr>
            <a:spLocks noGrp="1"/>
          </p:cNvSpPr>
          <p:nvPr>
            <p:ph type="dt" idx="1"/>
          </p:nvPr>
        </p:nvSpPr>
        <p:spPr/>
        <p:txBody>
          <a:bodyPr/>
          <a:lstStyle/>
          <a:p>
            <a:endParaRPr lang="en-US"/>
          </a:p>
        </p:txBody>
      </p:sp>
    </p:spTree>
    <p:extLst>
      <p:ext uri="{BB962C8B-B14F-4D97-AF65-F5344CB8AC3E}">
        <p14:creationId xmlns:p14="http://schemas.microsoft.com/office/powerpoint/2010/main" val="5207495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Modern high-power x-ray tube (</a:t>
            </a:r>
            <a:r>
              <a:rPr lang="en-US" dirty="0" err="1"/>
              <a:t>a,b</a:t>
            </a:r>
            <a:r>
              <a:rPr lang="en-US" dirty="0"/>
              <a:t>) and schematic illustration of a modern x-ray tube with a rotating anode disk (c), schematic illustration of a multislice detector (d), a detector unit </a:t>
            </a:r>
            <a:r>
              <a:rPr lang="en-US" b="1" dirty="0"/>
              <a:t>Solid-State Multislice Detectors </a:t>
            </a:r>
            <a:r>
              <a:rPr lang="en-US" dirty="0"/>
              <a:t>of a 64-row CT system (e), and the realization of a 41 × 41 cm2 flat-panel detector with 2048 × 2048 pixels (f).</a:t>
            </a:r>
          </a:p>
        </p:txBody>
      </p:sp>
      <p:sp>
        <p:nvSpPr>
          <p:cNvPr id="4" name="Date Placeholder 3"/>
          <p:cNvSpPr>
            <a:spLocks noGrp="1"/>
          </p:cNvSpPr>
          <p:nvPr>
            <p:ph type="dt" idx="1"/>
          </p:nvPr>
        </p:nvSpPr>
        <p:spPr/>
        <p:txBody>
          <a:bodyPr/>
          <a:lstStyle/>
          <a:p>
            <a:endParaRPr lang="en-US"/>
          </a:p>
        </p:txBody>
      </p:sp>
      <p:sp>
        <p:nvSpPr>
          <p:cNvPr id="5" name="Slide Number Placeholder 4"/>
          <p:cNvSpPr>
            <a:spLocks noGrp="1"/>
          </p:cNvSpPr>
          <p:nvPr>
            <p:ph type="sldNum" sz="quarter" idx="5"/>
          </p:nvPr>
        </p:nvSpPr>
        <p:spPr/>
        <p:txBody>
          <a:bodyPr/>
          <a:lstStyle/>
          <a:p>
            <a:fld id="{F9559128-0718-4BC7-8253-4D7D1B92509A}" type="slidenum">
              <a:rPr lang="en-US" smtClean="0"/>
              <a:t>9</a:t>
            </a:fld>
            <a:endParaRPr lang="en-US"/>
          </a:p>
        </p:txBody>
      </p:sp>
    </p:spTree>
    <p:extLst>
      <p:ext uri="{BB962C8B-B14F-4D97-AF65-F5344CB8AC3E}">
        <p14:creationId xmlns:p14="http://schemas.microsoft.com/office/powerpoint/2010/main" val="37830740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Since its introduction, computerized tomography has undergone continuous refinements. The manufacture of quality CT systems requires a strong base in x-ray technology, physics, crystallography, electronics, and data processing</a:t>
            </a:r>
          </a:p>
          <a:p>
            <a:endParaRPr lang="en-US" dirty="0"/>
          </a:p>
          <a:p>
            <a:r>
              <a:rPr lang="en-US" dirty="0"/>
              <a:t>Achievements in these areas have focused attention on two key issues. </a:t>
            </a:r>
          </a:p>
          <a:p>
            <a:r>
              <a:rPr lang="en-US" dirty="0"/>
              <a:t>The first is image quality and its relationship to diagnostic value.</a:t>
            </a:r>
          </a:p>
          <a:p>
            <a:r>
              <a:rPr lang="en-US" dirty="0"/>
              <a:t>The second is scanner efficiency and its relationship to patient care and the economic impact it entails. </a:t>
            </a:r>
          </a:p>
          <a:p>
            <a:endParaRPr lang="en-US" dirty="0"/>
          </a:p>
          <a:p>
            <a:r>
              <a:rPr lang="en-US" dirty="0"/>
              <a:t>In order to attain a better understanding of the operation and utility of present CT systems, it is important to understand some of the evolutionary steps.</a:t>
            </a:r>
          </a:p>
        </p:txBody>
      </p:sp>
      <p:sp>
        <p:nvSpPr>
          <p:cNvPr id="4" name="Slide Number Placeholder 3"/>
          <p:cNvSpPr>
            <a:spLocks noGrp="1"/>
          </p:cNvSpPr>
          <p:nvPr>
            <p:ph type="sldNum" sz="quarter" idx="5"/>
          </p:nvPr>
        </p:nvSpPr>
        <p:spPr/>
        <p:txBody>
          <a:bodyPr/>
          <a:lstStyle/>
          <a:p>
            <a:fld id="{F9559128-0718-4BC7-8253-4D7D1B92509A}" type="slidenum">
              <a:rPr lang="en-US" smtClean="0"/>
              <a:t>10</a:t>
            </a:fld>
            <a:endParaRPr lang="en-US"/>
          </a:p>
        </p:txBody>
      </p:sp>
      <p:sp>
        <p:nvSpPr>
          <p:cNvPr id="5" name="Date Placeholder 4">
            <a:extLst>
              <a:ext uri="{FF2B5EF4-FFF2-40B4-BE49-F238E27FC236}">
                <a16:creationId xmlns:a16="http://schemas.microsoft.com/office/drawing/2014/main" id="{67D0F0C8-6D35-431F-9E74-C39BC6709695}"/>
              </a:ext>
            </a:extLst>
          </p:cNvPr>
          <p:cNvSpPr>
            <a:spLocks noGrp="1"/>
          </p:cNvSpPr>
          <p:nvPr>
            <p:ph type="dt" idx="1"/>
          </p:nvPr>
        </p:nvSpPr>
        <p:spPr/>
        <p:txBody>
          <a:bodyPr/>
          <a:lstStyle/>
          <a:p>
            <a:endParaRPr lang="en-US"/>
          </a:p>
        </p:txBody>
      </p:sp>
    </p:spTree>
    <p:extLst>
      <p:ext uri="{BB962C8B-B14F-4D97-AF65-F5344CB8AC3E}">
        <p14:creationId xmlns:p14="http://schemas.microsoft.com/office/powerpoint/2010/main" val="18908502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The scanning gantry, which takes the readings in a suitable form and quantity for a picture to be reconstructed. </a:t>
            </a:r>
          </a:p>
          <a:p>
            <a:r>
              <a:rPr lang="en-US" dirty="0"/>
              <a:t>2. The data-handling unit, which converts these readings into intelligible picture information, displays this picture information in a visual format, and provides various manipulative aids to enhance the image and thereby assist the physician in forming a diagnosis. </a:t>
            </a:r>
          </a:p>
          <a:p>
            <a:r>
              <a:rPr lang="en-US" dirty="0"/>
              <a:t>3. A storage facility, which enables the information to be examined or reexamined at any time after the actual scan</a:t>
            </a:r>
          </a:p>
          <a:p>
            <a:endParaRPr lang="en-US" dirty="0"/>
          </a:p>
          <a:p>
            <a:endParaRPr lang="en-US" dirty="0"/>
          </a:p>
        </p:txBody>
      </p:sp>
      <p:sp>
        <p:nvSpPr>
          <p:cNvPr id="4" name="Slide Number Placeholder 3"/>
          <p:cNvSpPr>
            <a:spLocks noGrp="1"/>
          </p:cNvSpPr>
          <p:nvPr>
            <p:ph type="sldNum" sz="quarter" idx="5"/>
          </p:nvPr>
        </p:nvSpPr>
        <p:spPr/>
        <p:txBody>
          <a:bodyPr/>
          <a:lstStyle/>
          <a:p>
            <a:fld id="{F9559128-0718-4BC7-8253-4D7D1B92509A}" type="slidenum">
              <a:rPr lang="en-US" smtClean="0"/>
              <a:t>11</a:t>
            </a:fld>
            <a:endParaRPr lang="en-US"/>
          </a:p>
        </p:txBody>
      </p:sp>
      <p:sp>
        <p:nvSpPr>
          <p:cNvPr id="5" name="Date Placeholder 4">
            <a:extLst>
              <a:ext uri="{FF2B5EF4-FFF2-40B4-BE49-F238E27FC236}">
                <a16:creationId xmlns:a16="http://schemas.microsoft.com/office/drawing/2014/main" id="{A139D471-51A8-49A3-ABEA-700E4EE4A851}"/>
              </a:ext>
            </a:extLst>
          </p:cNvPr>
          <p:cNvSpPr>
            <a:spLocks noGrp="1"/>
          </p:cNvSpPr>
          <p:nvPr>
            <p:ph type="dt" idx="1"/>
          </p:nvPr>
        </p:nvSpPr>
        <p:spPr/>
        <p:txBody>
          <a:bodyPr/>
          <a:lstStyle/>
          <a:p>
            <a:endParaRPr lang="en-US"/>
          </a:p>
        </p:txBody>
      </p:sp>
    </p:spTree>
    <p:extLst>
      <p:ext uri="{BB962C8B-B14F-4D97-AF65-F5344CB8AC3E}">
        <p14:creationId xmlns:p14="http://schemas.microsoft.com/office/powerpoint/2010/main" val="28403562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1/17/2025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4907296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1/17/2025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0765639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1/17/2025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07085673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1/17/2025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99176190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1/17/2025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8799382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1/17/2025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4861734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1/17/2025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185909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17E833E-1B6D-415F-AD29-75AE8C43BD0D}" type="datetime1">
              <a:rPr lang="en-US" smtClean="0"/>
              <a:t>1/17/2025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87399454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52596F-08A7-4B70-989A-F2B1CF31E66B}" type="datetime1">
              <a:rPr lang="en-US" smtClean="0"/>
              <a:t>1/17/2025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86650171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3"/>
        </a:solidFill>
        <a:effectLst/>
      </p:bgPr>
    </p:bg>
    <p:spTree>
      <p:nvGrpSpPr>
        <p:cNvPr id="1" name=""/>
        <p:cNvGrpSpPr/>
        <p:nvPr/>
      </p:nvGrpSpPr>
      <p:grpSpPr>
        <a:xfrm>
          <a:off x="0" y="0"/>
          <a:ext cx="0" cy="0"/>
          <a:chOff x="0" y="0"/>
          <a:chExt cx="0" cy="0"/>
        </a:xfrm>
      </p:grpSpPr>
      <p:pic>
        <p:nvPicPr>
          <p:cNvPr id="9" name="Bild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432932"/>
            <a:ext cx="1895707" cy="1895707"/>
          </a:xfrm>
          <a:prstGeom prst="rect">
            <a:avLst/>
          </a:prstGeom>
        </p:spPr>
      </p:pic>
      <p:sp>
        <p:nvSpPr>
          <p:cNvPr id="2" name="Tittel 1"/>
          <p:cNvSpPr>
            <a:spLocks noGrp="1"/>
          </p:cNvSpPr>
          <p:nvPr>
            <p:ph type="ctrTitle" hasCustomPrompt="1"/>
          </p:nvPr>
        </p:nvSpPr>
        <p:spPr>
          <a:xfrm>
            <a:off x="2597203" y="2136160"/>
            <a:ext cx="7937608" cy="2497311"/>
          </a:xfrm>
        </p:spPr>
        <p:txBody>
          <a:bodyPr lIns="0" tIns="0" rIns="0" bIns="0" anchor="t" anchorCtr="0">
            <a:normAutofit/>
          </a:bodyPr>
          <a:lstStyle>
            <a:lvl1pPr algn="l">
              <a:lnSpc>
                <a:spcPct val="93000"/>
              </a:lnSpc>
              <a:defRPr sz="4600" baseline="0">
                <a:solidFill>
                  <a:schemeClr val="tx1"/>
                </a:solidFill>
              </a:defRPr>
            </a:lvl1pPr>
          </a:lstStyle>
          <a:p>
            <a:r>
              <a:rPr lang="en-US" noProof="0" dirty="0"/>
              <a:t>Click to add a title</a:t>
            </a:r>
          </a:p>
        </p:txBody>
      </p:sp>
      <p:sp>
        <p:nvSpPr>
          <p:cNvPr id="3" name="Undertittel 2"/>
          <p:cNvSpPr>
            <a:spLocks noGrp="1"/>
          </p:cNvSpPr>
          <p:nvPr>
            <p:ph type="subTitle" idx="1" hasCustomPrompt="1"/>
          </p:nvPr>
        </p:nvSpPr>
        <p:spPr>
          <a:xfrm>
            <a:off x="2597203" y="1414764"/>
            <a:ext cx="7937608" cy="293215"/>
          </a:xfrm>
        </p:spPr>
        <p:txBody>
          <a:bodyPr lIns="0" tIns="0" rIns="0" bIns="0">
            <a:normAutofit/>
          </a:bodyPr>
          <a:lstStyle>
            <a:lvl1pPr marL="0" indent="0" algn="l">
              <a:buNone/>
              <a:defRPr sz="12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NAME, job title</a:t>
            </a:r>
          </a:p>
        </p:txBody>
      </p:sp>
      <p:sp>
        <p:nvSpPr>
          <p:cNvPr id="4" name="Plassholder for dato 3"/>
          <p:cNvSpPr>
            <a:spLocks noGrp="1"/>
          </p:cNvSpPr>
          <p:nvPr>
            <p:ph type="dt" sz="half" idx="10"/>
          </p:nvPr>
        </p:nvSpPr>
        <p:spPr/>
        <p:txBody>
          <a:bodyPr/>
          <a:lstStyle>
            <a:lvl1pPr>
              <a:defRPr>
                <a:solidFill>
                  <a:srgbClr val="154194"/>
                </a:solidFill>
              </a:defRPr>
            </a:lvl1pPr>
          </a:lstStyle>
          <a:p>
            <a:fld id="{2C63DF45-09AB-BB4B-9613-956A9D4AC03D}" type="datetime1">
              <a:rPr lang="en-US" noProof="0" smtClean="0"/>
              <a:t>1/17/2025</a:t>
            </a:fld>
            <a:endParaRPr lang="en-US" noProof="0" dirty="0"/>
          </a:p>
        </p:txBody>
      </p:sp>
      <p:sp>
        <p:nvSpPr>
          <p:cNvPr id="5" name="Plassholder for bunntekst 4"/>
          <p:cNvSpPr>
            <a:spLocks noGrp="1"/>
          </p:cNvSpPr>
          <p:nvPr>
            <p:ph type="ftr" sz="quarter" idx="11"/>
          </p:nvPr>
        </p:nvSpPr>
        <p:spPr/>
        <p:txBody>
          <a:bodyPr/>
          <a:lstStyle/>
          <a:p>
            <a:r>
              <a:rPr lang="en-US" noProof="0" dirty="0"/>
              <a:t>Footer</a:t>
            </a:r>
          </a:p>
        </p:txBody>
      </p:sp>
      <p:sp>
        <p:nvSpPr>
          <p:cNvPr id="6" name="Plassholder for lysbildenummer 5"/>
          <p:cNvSpPr>
            <a:spLocks noGrp="1"/>
          </p:cNvSpPr>
          <p:nvPr>
            <p:ph type="sldNum" sz="quarter" idx="12"/>
          </p:nvPr>
        </p:nvSpPr>
        <p:spPr/>
        <p:txBody>
          <a:bodyPr/>
          <a:lstStyle/>
          <a:p>
            <a:fld id="{1CAACE74-9F97-CC48-B4CB-2460102901BA}" type="slidenum">
              <a:rPr lang="en-US" noProof="0" smtClean="0"/>
              <a:t>‹#›</a:t>
            </a:fld>
            <a:endParaRPr lang="en-US" noProof="0" dirty="0"/>
          </a:p>
        </p:txBody>
      </p:sp>
      <p:sp>
        <p:nvSpPr>
          <p:cNvPr id="10" name="Rektangel 9"/>
          <p:cNvSpPr/>
          <p:nvPr userDrawn="1"/>
        </p:nvSpPr>
        <p:spPr>
          <a:xfrm>
            <a:off x="2597203" y="1828800"/>
            <a:ext cx="7937608" cy="768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299915138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accent3"/>
        </a:solidFill>
        <a:effectLst/>
      </p:bgPr>
    </p:bg>
    <p:spTree>
      <p:nvGrpSpPr>
        <p:cNvPr id="1" name=""/>
        <p:cNvGrpSpPr/>
        <p:nvPr/>
      </p:nvGrpSpPr>
      <p:grpSpPr>
        <a:xfrm>
          <a:off x="0" y="0"/>
          <a:ext cx="0" cy="0"/>
          <a:chOff x="0" y="0"/>
          <a:chExt cx="0" cy="0"/>
        </a:xfrm>
      </p:grpSpPr>
      <p:pic>
        <p:nvPicPr>
          <p:cNvPr id="11" name="Bild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432932"/>
            <a:ext cx="1895707" cy="1895707"/>
          </a:xfrm>
          <a:prstGeom prst="rect">
            <a:avLst/>
          </a:prstGeom>
        </p:spPr>
      </p:pic>
      <p:sp>
        <p:nvSpPr>
          <p:cNvPr id="2" name="Tittel 1"/>
          <p:cNvSpPr>
            <a:spLocks noGrp="1"/>
          </p:cNvSpPr>
          <p:nvPr>
            <p:ph type="ctrTitle" hasCustomPrompt="1"/>
          </p:nvPr>
        </p:nvSpPr>
        <p:spPr>
          <a:xfrm>
            <a:off x="2597203" y="2136160"/>
            <a:ext cx="7937608" cy="1475141"/>
          </a:xfrm>
        </p:spPr>
        <p:txBody>
          <a:bodyPr lIns="0" tIns="0" rIns="0" bIns="0" anchor="t" anchorCtr="0">
            <a:normAutofit/>
          </a:bodyPr>
          <a:lstStyle>
            <a:lvl1pPr algn="l">
              <a:lnSpc>
                <a:spcPct val="93000"/>
              </a:lnSpc>
              <a:defRPr sz="4600" baseline="0">
                <a:solidFill>
                  <a:schemeClr val="tx1"/>
                </a:solidFill>
              </a:defRPr>
            </a:lvl1pPr>
          </a:lstStyle>
          <a:p>
            <a:r>
              <a:rPr lang="en-US" noProof="0" dirty="0"/>
              <a:t>Click to add a title</a:t>
            </a:r>
          </a:p>
        </p:txBody>
      </p:sp>
      <p:sp>
        <p:nvSpPr>
          <p:cNvPr id="3" name="Undertittel 2"/>
          <p:cNvSpPr>
            <a:spLocks noGrp="1"/>
          </p:cNvSpPr>
          <p:nvPr>
            <p:ph type="subTitle" idx="1" hasCustomPrompt="1"/>
          </p:nvPr>
        </p:nvSpPr>
        <p:spPr>
          <a:xfrm>
            <a:off x="2597203" y="1414764"/>
            <a:ext cx="7937608" cy="293215"/>
          </a:xfrm>
        </p:spPr>
        <p:txBody>
          <a:bodyPr lIns="0" tIns="0" rIns="0" bIns="0">
            <a:normAutofit/>
          </a:bodyPr>
          <a:lstStyle>
            <a:lvl1pPr marL="0" indent="0" algn="l">
              <a:buNone/>
              <a:defRPr sz="1200" b="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NAME, job title</a:t>
            </a:r>
          </a:p>
        </p:txBody>
      </p:sp>
      <p:sp>
        <p:nvSpPr>
          <p:cNvPr id="4" name="Plassholder for dato 3"/>
          <p:cNvSpPr>
            <a:spLocks noGrp="1"/>
          </p:cNvSpPr>
          <p:nvPr>
            <p:ph type="dt" sz="half" idx="10"/>
          </p:nvPr>
        </p:nvSpPr>
        <p:spPr/>
        <p:txBody>
          <a:bodyPr/>
          <a:lstStyle>
            <a:lvl1pPr>
              <a:defRPr>
                <a:solidFill>
                  <a:srgbClr val="154194"/>
                </a:solidFill>
              </a:defRPr>
            </a:lvl1pPr>
          </a:lstStyle>
          <a:p>
            <a:fld id="{D784B492-E262-0C40-8854-40698DF4A8E5}" type="datetime1">
              <a:rPr lang="en-US" noProof="0" smtClean="0"/>
              <a:t>1/17/2025</a:t>
            </a:fld>
            <a:endParaRPr lang="en-US" noProof="0" dirty="0"/>
          </a:p>
        </p:txBody>
      </p:sp>
      <p:sp>
        <p:nvSpPr>
          <p:cNvPr id="5" name="Plassholder for bunntekst 4"/>
          <p:cNvSpPr>
            <a:spLocks noGrp="1"/>
          </p:cNvSpPr>
          <p:nvPr>
            <p:ph type="ftr" sz="quarter" idx="11"/>
          </p:nvPr>
        </p:nvSpPr>
        <p:spPr/>
        <p:txBody>
          <a:bodyPr/>
          <a:lstStyle/>
          <a:p>
            <a:r>
              <a:rPr lang="en-US" noProof="0" dirty="0"/>
              <a:t>Footer</a:t>
            </a:r>
          </a:p>
        </p:txBody>
      </p:sp>
      <p:sp>
        <p:nvSpPr>
          <p:cNvPr id="6" name="Plassholder for lysbildenummer 5"/>
          <p:cNvSpPr>
            <a:spLocks noGrp="1"/>
          </p:cNvSpPr>
          <p:nvPr>
            <p:ph type="sldNum" sz="quarter" idx="12"/>
          </p:nvPr>
        </p:nvSpPr>
        <p:spPr/>
        <p:txBody>
          <a:bodyPr/>
          <a:lstStyle/>
          <a:p>
            <a:fld id="{1CAACE74-9F97-CC48-B4CB-2460102901BA}" type="slidenum">
              <a:rPr lang="en-US" noProof="0" smtClean="0"/>
              <a:t>‹#›</a:t>
            </a:fld>
            <a:endParaRPr lang="en-US" noProof="0" dirty="0"/>
          </a:p>
        </p:txBody>
      </p:sp>
      <p:sp>
        <p:nvSpPr>
          <p:cNvPr id="8" name="Plassholder for tekst 7"/>
          <p:cNvSpPr>
            <a:spLocks noGrp="1"/>
          </p:cNvSpPr>
          <p:nvPr>
            <p:ph type="body" sz="quarter" idx="13" hasCustomPrompt="1"/>
          </p:nvPr>
        </p:nvSpPr>
        <p:spPr>
          <a:xfrm>
            <a:off x="2597150" y="3982113"/>
            <a:ext cx="7937500" cy="485715"/>
          </a:xfrm>
        </p:spPr>
        <p:txBody>
          <a:bodyPr lIns="0" tIns="0" rIns="0" bIns="0">
            <a:normAutofit/>
          </a:bodyPr>
          <a:lstStyle>
            <a:lvl1pPr marL="0" indent="0">
              <a:buNone/>
              <a:defRPr sz="1900" baseline="0">
                <a:solidFill>
                  <a:schemeClr val="tx1"/>
                </a:solidFill>
              </a:defRPr>
            </a:lvl1pPr>
          </a:lstStyle>
          <a:p>
            <a:pPr lvl="0"/>
            <a:r>
              <a:rPr lang="en-US" noProof="0" dirty="0"/>
              <a:t>Click to add a subtitle</a:t>
            </a:r>
          </a:p>
        </p:txBody>
      </p:sp>
      <p:sp>
        <p:nvSpPr>
          <p:cNvPr id="12" name="Rektangel 11"/>
          <p:cNvSpPr/>
          <p:nvPr userDrawn="1"/>
        </p:nvSpPr>
        <p:spPr>
          <a:xfrm>
            <a:off x="2597203" y="1828800"/>
            <a:ext cx="7937608" cy="768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3" name="Rett linje 12"/>
          <p:cNvCxnSpPr/>
          <p:nvPr userDrawn="1"/>
        </p:nvCxnSpPr>
        <p:spPr>
          <a:xfrm flipH="1">
            <a:off x="2619377" y="3738301"/>
            <a:ext cx="7915273"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436653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1/17/2025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5697704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heme page">
    <p:bg>
      <p:bgPr>
        <a:solidFill>
          <a:schemeClr val="accent4"/>
        </a:solidFill>
        <a:effectLst/>
      </p:bgPr>
    </p:bg>
    <p:spTree>
      <p:nvGrpSpPr>
        <p:cNvPr id="1" name=""/>
        <p:cNvGrpSpPr/>
        <p:nvPr/>
      </p:nvGrpSpPr>
      <p:grpSpPr>
        <a:xfrm>
          <a:off x="0" y="0"/>
          <a:ext cx="0" cy="0"/>
          <a:chOff x="0" y="0"/>
          <a:chExt cx="0" cy="0"/>
        </a:xfrm>
      </p:grpSpPr>
      <p:sp>
        <p:nvSpPr>
          <p:cNvPr id="2" name="Tittel 1"/>
          <p:cNvSpPr>
            <a:spLocks noGrp="1"/>
          </p:cNvSpPr>
          <p:nvPr>
            <p:ph type="ctrTitle" hasCustomPrompt="1"/>
          </p:nvPr>
        </p:nvSpPr>
        <p:spPr>
          <a:xfrm>
            <a:off x="1663700" y="2136160"/>
            <a:ext cx="8871111" cy="2296140"/>
          </a:xfrm>
        </p:spPr>
        <p:txBody>
          <a:bodyPr lIns="0" tIns="0" rIns="0" bIns="0" anchor="t" anchorCtr="0">
            <a:normAutofit/>
          </a:bodyPr>
          <a:lstStyle>
            <a:lvl1pPr algn="l">
              <a:lnSpc>
                <a:spcPct val="93000"/>
              </a:lnSpc>
              <a:defRPr sz="4600" baseline="0">
                <a:solidFill>
                  <a:schemeClr val="tx1"/>
                </a:solidFill>
              </a:defRPr>
            </a:lvl1pPr>
          </a:lstStyle>
          <a:p>
            <a:r>
              <a:rPr lang="en-US" noProof="0" dirty="0"/>
              <a:t>Click to add a title</a:t>
            </a:r>
          </a:p>
        </p:txBody>
      </p:sp>
      <p:sp>
        <p:nvSpPr>
          <p:cNvPr id="4" name="Plassholder for dato 3"/>
          <p:cNvSpPr>
            <a:spLocks noGrp="1"/>
          </p:cNvSpPr>
          <p:nvPr>
            <p:ph type="dt" sz="half" idx="10"/>
          </p:nvPr>
        </p:nvSpPr>
        <p:spPr/>
        <p:txBody>
          <a:bodyPr/>
          <a:lstStyle>
            <a:lvl1pPr>
              <a:defRPr>
                <a:solidFill>
                  <a:srgbClr val="154194"/>
                </a:solidFill>
              </a:defRPr>
            </a:lvl1pPr>
          </a:lstStyle>
          <a:p>
            <a:fld id="{C4F7DF65-AC8E-524C-808B-7AFE31610A5C}" type="datetime1">
              <a:rPr lang="en-US" noProof="0" smtClean="0"/>
              <a:t>1/17/2025</a:t>
            </a:fld>
            <a:endParaRPr lang="en-US" noProof="0" dirty="0"/>
          </a:p>
        </p:txBody>
      </p:sp>
      <p:sp>
        <p:nvSpPr>
          <p:cNvPr id="5" name="Plassholder for bunntekst 4"/>
          <p:cNvSpPr>
            <a:spLocks noGrp="1"/>
          </p:cNvSpPr>
          <p:nvPr>
            <p:ph type="ftr" sz="quarter" idx="11"/>
          </p:nvPr>
        </p:nvSpPr>
        <p:spPr/>
        <p:txBody>
          <a:bodyPr/>
          <a:lstStyle/>
          <a:p>
            <a:r>
              <a:rPr lang="en-US" noProof="0" dirty="0"/>
              <a:t>Footer</a:t>
            </a:r>
          </a:p>
        </p:txBody>
      </p:sp>
      <p:sp>
        <p:nvSpPr>
          <p:cNvPr id="6" name="Plassholder for lysbildenummer 5"/>
          <p:cNvSpPr>
            <a:spLocks noGrp="1"/>
          </p:cNvSpPr>
          <p:nvPr>
            <p:ph type="sldNum" sz="quarter" idx="12"/>
          </p:nvPr>
        </p:nvSpPr>
        <p:spPr/>
        <p:txBody>
          <a:bodyPr/>
          <a:lstStyle/>
          <a:p>
            <a:fld id="{1CAACE74-9F97-CC48-B4CB-2460102901BA}" type="slidenum">
              <a:rPr lang="en-US" noProof="0" smtClean="0"/>
              <a:t>‹#›</a:t>
            </a:fld>
            <a:endParaRPr lang="en-US" noProof="0" dirty="0"/>
          </a:p>
        </p:txBody>
      </p:sp>
      <p:sp>
        <p:nvSpPr>
          <p:cNvPr id="12" name="Rektangel 11"/>
          <p:cNvSpPr/>
          <p:nvPr userDrawn="1"/>
        </p:nvSpPr>
        <p:spPr>
          <a:xfrm>
            <a:off x="1663700" y="1828800"/>
            <a:ext cx="8871111" cy="768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pic>
        <p:nvPicPr>
          <p:cNvPr id="7" name="Bilde 6"/>
          <p:cNvPicPr>
            <a:picLocks noChangeAspect="1"/>
          </p:cNvPicPr>
          <p:nvPr userDrawn="1"/>
        </p:nvPicPr>
        <p:blipFill rotWithShape="1">
          <a:blip r:embed="rId2">
            <a:extLst>
              <a:ext uri="{28A0092B-C50C-407E-A947-70E740481C1C}">
                <a14:useLocalDpi xmlns:a14="http://schemas.microsoft.com/office/drawing/2010/main" val="0"/>
              </a:ext>
            </a:extLst>
          </a:blip>
          <a:srcRect l="9430" t="14072" r="9430" b="14072"/>
          <a:stretch/>
        </p:blipFill>
        <p:spPr>
          <a:xfrm>
            <a:off x="11028283" y="6473827"/>
            <a:ext cx="752422" cy="302900"/>
          </a:xfrm>
          <a:prstGeom prst="rect">
            <a:avLst/>
          </a:prstGeom>
        </p:spPr>
      </p:pic>
    </p:spTree>
    <p:extLst>
      <p:ext uri="{BB962C8B-B14F-4D97-AF65-F5344CB8AC3E}">
        <p14:creationId xmlns:p14="http://schemas.microsoft.com/office/powerpoint/2010/main" val="144900890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eme page 2">
    <p:bg>
      <p:bgPr>
        <a:solidFill>
          <a:schemeClr val="tx1"/>
        </a:solidFill>
        <a:effectLst/>
      </p:bgPr>
    </p:bg>
    <p:spTree>
      <p:nvGrpSpPr>
        <p:cNvPr id="1" name=""/>
        <p:cNvGrpSpPr/>
        <p:nvPr/>
      </p:nvGrpSpPr>
      <p:grpSpPr>
        <a:xfrm>
          <a:off x="0" y="0"/>
          <a:ext cx="0" cy="0"/>
          <a:chOff x="0" y="0"/>
          <a:chExt cx="0" cy="0"/>
        </a:xfrm>
      </p:grpSpPr>
      <p:sp>
        <p:nvSpPr>
          <p:cNvPr id="2" name="Tittel 1"/>
          <p:cNvSpPr>
            <a:spLocks noGrp="1"/>
          </p:cNvSpPr>
          <p:nvPr>
            <p:ph type="ctrTitle" hasCustomPrompt="1"/>
          </p:nvPr>
        </p:nvSpPr>
        <p:spPr>
          <a:xfrm>
            <a:off x="1663700" y="2136160"/>
            <a:ext cx="8871111" cy="2296140"/>
          </a:xfrm>
        </p:spPr>
        <p:txBody>
          <a:bodyPr lIns="0" tIns="0" rIns="0" bIns="0" anchor="t" anchorCtr="0">
            <a:normAutofit/>
          </a:bodyPr>
          <a:lstStyle>
            <a:lvl1pPr algn="l">
              <a:lnSpc>
                <a:spcPct val="93000"/>
              </a:lnSpc>
              <a:defRPr sz="4600" baseline="0">
                <a:solidFill>
                  <a:schemeClr val="bg2"/>
                </a:solidFill>
              </a:defRPr>
            </a:lvl1pPr>
          </a:lstStyle>
          <a:p>
            <a:r>
              <a:rPr lang="en-US" noProof="0" dirty="0"/>
              <a:t>Click to add a title</a:t>
            </a:r>
          </a:p>
        </p:txBody>
      </p:sp>
      <p:sp>
        <p:nvSpPr>
          <p:cNvPr id="4" name="Plassholder for dato 3"/>
          <p:cNvSpPr>
            <a:spLocks noGrp="1"/>
          </p:cNvSpPr>
          <p:nvPr>
            <p:ph type="dt" sz="half" idx="10"/>
          </p:nvPr>
        </p:nvSpPr>
        <p:spPr/>
        <p:txBody>
          <a:bodyPr/>
          <a:lstStyle>
            <a:lvl1pPr>
              <a:defRPr>
                <a:solidFill>
                  <a:srgbClr val="154194"/>
                </a:solidFill>
              </a:defRPr>
            </a:lvl1pPr>
          </a:lstStyle>
          <a:p>
            <a:fld id="{C4F7DF65-AC8E-524C-808B-7AFE31610A5C}" type="datetime1">
              <a:rPr lang="en-US" noProof="0" smtClean="0"/>
              <a:t>1/17/2025</a:t>
            </a:fld>
            <a:endParaRPr lang="en-US" noProof="0" dirty="0"/>
          </a:p>
        </p:txBody>
      </p:sp>
      <p:sp>
        <p:nvSpPr>
          <p:cNvPr id="5" name="Plassholder for bunntekst 4"/>
          <p:cNvSpPr>
            <a:spLocks noGrp="1"/>
          </p:cNvSpPr>
          <p:nvPr>
            <p:ph type="ftr" sz="quarter" idx="11"/>
          </p:nvPr>
        </p:nvSpPr>
        <p:spPr/>
        <p:txBody>
          <a:bodyPr/>
          <a:lstStyle/>
          <a:p>
            <a:r>
              <a:rPr lang="en-US" noProof="0" dirty="0"/>
              <a:t>Footer</a:t>
            </a:r>
          </a:p>
        </p:txBody>
      </p:sp>
      <p:sp>
        <p:nvSpPr>
          <p:cNvPr id="6" name="Plassholder for lysbildenummer 5"/>
          <p:cNvSpPr>
            <a:spLocks noGrp="1"/>
          </p:cNvSpPr>
          <p:nvPr>
            <p:ph type="sldNum" sz="quarter" idx="12"/>
          </p:nvPr>
        </p:nvSpPr>
        <p:spPr/>
        <p:txBody>
          <a:bodyPr/>
          <a:lstStyle/>
          <a:p>
            <a:fld id="{1CAACE74-9F97-CC48-B4CB-2460102901BA}" type="slidenum">
              <a:rPr lang="en-US" noProof="0" smtClean="0"/>
              <a:t>‹#›</a:t>
            </a:fld>
            <a:endParaRPr lang="en-US" noProof="0" dirty="0"/>
          </a:p>
        </p:txBody>
      </p:sp>
      <p:sp>
        <p:nvSpPr>
          <p:cNvPr id="12" name="Rektangel 11"/>
          <p:cNvSpPr/>
          <p:nvPr userDrawn="1"/>
        </p:nvSpPr>
        <p:spPr>
          <a:xfrm>
            <a:off x="1663700" y="1828800"/>
            <a:ext cx="8871111" cy="768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pic>
        <p:nvPicPr>
          <p:cNvPr id="7" name="Bilde 6"/>
          <p:cNvPicPr>
            <a:picLocks noChangeAspect="1"/>
          </p:cNvPicPr>
          <p:nvPr userDrawn="1"/>
        </p:nvPicPr>
        <p:blipFill rotWithShape="1">
          <a:blip r:embed="rId2">
            <a:extLst>
              <a:ext uri="{28A0092B-C50C-407E-A947-70E740481C1C}">
                <a14:useLocalDpi xmlns:a14="http://schemas.microsoft.com/office/drawing/2010/main" val="0"/>
              </a:ext>
            </a:extLst>
          </a:blip>
          <a:srcRect l="9430" t="14072" r="9430" b="14072"/>
          <a:stretch/>
        </p:blipFill>
        <p:spPr>
          <a:xfrm>
            <a:off x="11028283" y="6473827"/>
            <a:ext cx="752422" cy="302900"/>
          </a:xfrm>
          <a:prstGeom prst="rect">
            <a:avLst/>
          </a:prstGeom>
        </p:spPr>
      </p:pic>
    </p:spTree>
    <p:extLst>
      <p:ext uri="{BB962C8B-B14F-4D97-AF65-F5344CB8AC3E}">
        <p14:creationId xmlns:p14="http://schemas.microsoft.com/office/powerpoint/2010/main" val="302211123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ext Slide 1">
    <p:bg>
      <p:bgPr>
        <a:solidFill>
          <a:schemeClr val="bg1"/>
        </a:solidFill>
        <a:effectLst/>
      </p:bgPr>
    </p:bg>
    <p:spTree>
      <p:nvGrpSpPr>
        <p:cNvPr id="1" name=""/>
        <p:cNvGrpSpPr/>
        <p:nvPr/>
      </p:nvGrpSpPr>
      <p:grpSpPr>
        <a:xfrm>
          <a:off x="0" y="0"/>
          <a:ext cx="0" cy="0"/>
          <a:chOff x="0" y="0"/>
          <a:chExt cx="0" cy="0"/>
        </a:xfrm>
      </p:grpSpPr>
      <p:pic>
        <p:nvPicPr>
          <p:cNvPr id="13" name="Bilde 12"/>
          <p:cNvPicPr>
            <a:picLocks noChangeAspect="1"/>
          </p:cNvPicPr>
          <p:nvPr userDrawn="1"/>
        </p:nvPicPr>
        <p:blipFill rotWithShape="1">
          <a:blip r:embed="rId2">
            <a:extLst>
              <a:ext uri="{28A0092B-C50C-407E-A947-70E740481C1C}">
                <a14:useLocalDpi xmlns:a14="http://schemas.microsoft.com/office/drawing/2010/main" val="0"/>
              </a:ext>
            </a:extLst>
          </a:blip>
          <a:srcRect l="9430" t="14072" r="9430" b="14072"/>
          <a:stretch/>
        </p:blipFill>
        <p:spPr>
          <a:xfrm>
            <a:off x="11028283" y="6473827"/>
            <a:ext cx="752422" cy="302900"/>
          </a:xfrm>
          <a:prstGeom prst="rect">
            <a:avLst/>
          </a:prstGeom>
        </p:spPr>
      </p:pic>
      <p:sp>
        <p:nvSpPr>
          <p:cNvPr id="2" name="Tittel 1"/>
          <p:cNvSpPr>
            <a:spLocks noGrp="1"/>
          </p:cNvSpPr>
          <p:nvPr>
            <p:ph type="title" hasCustomPrompt="1"/>
          </p:nvPr>
        </p:nvSpPr>
        <p:spPr>
          <a:xfrm>
            <a:off x="1670472" y="879894"/>
            <a:ext cx="8025619" cy="692957"/>
          </a:xfrm>
        </p:spPr>
        <p:txBody>
          <a:bodyPr lIns="0" tIns="0" rIns="0" bIns="0" anchor="t" anchorCtr="0">
            <a:normAutofit/>
          </a:bodyPr>
          <a:lstStyle>
            <a:lvl1pPr>
              <a:defRPr sz="3500" baseline="0">
                <a:solidFill>
                  <a:schemeClr val="tx1"/>
                </a:solidFill>
              </a:defRPr>
            </a:lvl1pPr>
          </a:lstStyle>
          <a:p>
            <a:r>
              <a:rPr lang="en-US" noProof="0" dirty="0"/>
              <a:t>Click to add a title</a:t>
            </a:r>
          </a:p>
        </p:txBody>
      </p:sp>
      <p:sp>
        <p:nvSpPr>
          <p:cNvPr id="4" name="Plassholder for dato 3"/>
          <p:cNvSpPr>
            <a:spLocks noGrp="1"/>
          </p:cNvSpPr>
          <p:nvPr>
            <p:ph type="dt" sz="half" idx="10"/>
          </p:nvPr>
        </p:nvSpPr>
        <p:spPr/>
        <p:txBody>
          <a:bodyPr/>
          <a:lstStyle/>
          <a:p>
            <a:fld id="{A3B10A25-7BD5-4B48-B586-8598ACB61EAE}" type="datetime1">
              <a:rPr lang="en-US" noProof="0" smtClean="0"/>
              <a:t>1/17/2025</a:t>
            </a:fld>
            <a:endParaRPr lang="en-US" noProof="0" dirty="0"/>
          </a:p>
        </p:txBody>
      </p:sp>
      <p:sp>
        <p:nvSpPr>
          <p:cNvPr id="5" name="Plassholder for bunntekst 4"/>
          <p:cNvSpPr>
            <a:spLocks noGrp="1"/>
          </p:cNvSpPr>
          <p:nvPr>
            <p:ph type="ftr" sz="quarter" idx="11"/>
          </p:nvPr>
        </p:nvSpPr>
        <p:spPr/>
        <p:txBody>
          <a:bodyPr/>
          <a:lstStyle/>
          <a:p>
            <a:r>
              <a:rPr lang="en-US" noProof="0" dirty="0"/>
              <a:t>Footer</a:t>
            </a:r>
          </a:p>
        </p:txBody>
      </p:sp>
      <p:sp>
        <p:nvSpPr>
          <p:cNvPr id="6" name="Plassholder for lysbildenummer 5"/>
          <p:cNvSpPr>
            <a:spLocks noGrp="1"/>
          </p:cNvSpPr>
          <p:nvPr>
            <p:ph type="sldNum" sz="quarter" idx="12"/>
          </p:nvPr>
        </p:nvSpPr>
        <p:spPr/>
        <p:txBody>
          <a:bodyPr/>
          <a:lstStyle/>
          <a:p>
            <a:fld id="{1CAACE74-9F97-CC48-B4CB-2460102901BA}" type="slidenum">
              <a:rPr lang="en-US" noProof="0" smtClean="0"/>
              <a:t>‹#›</a:t>
            </a:fld>
            <a:endParaRPr lang="en-US" noProof="0" dirty="0"/>
          </a:p>
        </p:txBody>
      </p:sp>
      <p:cxnSp>
        <p:nvCxnSpPr>
          <p:cNvPr id="9" name="Rett linje 8"/>
          <p:cNvCxnSpPr/>
          <p:nvPr userDrawn="1"/>
        </p:nvCxnSpPr>
        <p:spPr>
          <a:xfrm flipH="1">
            <a:off x="1670472" y="1624829"/>
            <a:ext cx="8025619"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Plassholder for tekst 11"/>
          <p:cNvSpPr>
            <a:spLocks noGrp="1"/>
          </p:cNvSpPr>
          <p:nvPr>
            <p:ph type="body" sz="quarter" idx="13" hasCustomPrompt="1"/>
          </p:nvPr>
        </p:nvSpPr>
        <p:spPr>
          <a:xfrm>
            <a:off x="1670049" y="1938337"/>
            <a:ext cx="8026041" cy="3953503"/>
          </a:xfrm>
        </p:spPr>
        <p:txBody>
          <a:bodyPr/>
          <a:lstStyle/>
          <a:p>
            <a:pPr lvl="0"/>
            <a:r>
              <a:rPr lang="en-US" noProof="0" dirty="0"/>
              <a:t>Click to add text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Tree>
    <p:extLst>
      <p:ext uri="{BB962C8B-B14F-4D97-AF65-F5344CB8AC3E}">
        <p14:creationId xmlns:p14="http://schemas.microsoft.com/office/powerpoint/2010/main" val="355807396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ext Slide (dark)">
    <p:bg>
      <p:bgPr>
        <a:solidFill>
          <a:schemeClr val="tx1"/>
        </a:solidFill>
        <a:effectLst/>
      </p:bgPr>
    </p:bg>
    <p:spTree>
      <p:nvGrpSpPr>
        <p:cNvPr id="1" name=""/>
        <p:cNvGrpSpPr/>
        <p:nvPr/>
      </p:nvGrpSpPr>
      <p:grpSpPr>
        <a:xfrm>
          <a:off x="0" y="0"/>
          <a:ext cx="0" cy="0"/>
          <a:chOff x="0" y="0"/>
          <a:chExt cx="0" cy="0"/>
        </a:xfrm>
      </p:grpSpPr>
      <p:pic>
        <p:nvPicPr>
          <p:cNvPr id="13" name="Bilde 12"/>
          <p:cNvPicPr>
            <a:picLocks noChangeAspect="1"/>
          </p:cNvPicPr>
          <p:nvPr userDrawn="1"/>
        </p:nvPicPr>
        <p:blipFill rotWithShape="1">
          <a:blip r:embed="rId2">
            <a:extLst>
              <a:ext uri="{28A0092B-C50C-407E-A947-70E740481C1C}">
                <a14:useLocalDpi xmlns:a14="http://schemas.microsoft.com/office/drawing/2010/main" val="0"/>
              </a:ext>
            </a:extLst>
          </a:blip>
          <a:srcRect l="9430" t="14072" r="9430" b="14072"/>
          <a:stretch/>
        </p:blipFill>
        <p:spPr>
          <a:xfrm>
            <a:off x="11028283" y="6473827"/>
            <a:ext cx="752422" cy="302900"/>
          </a:xfrm>
          <a:prstGeom prst="rect">
            <a:avLst/>
          </a:prstGeom>
        </p:spPr>
      </p:pic>
      <p:sp>
        <p:nvSpPr>
          <p:cNvPr id="2" name="Tittel 1"/>
          <p:cNvSpPr>
            <a:spLocks noGrp="1"/>
          </p:cNvSpPr>
          <p:nvPr>
            <p:ph type="title" hasCustomPrompt="1"/>
          </p:nvPr>
        </p:nvSpPr>
        <p:spPr>
          <a:xfrm>
            <a:off x="1670472" y="879894"/>
            <a:ext cx="8025619" cy="692957"/>
          </a:xfrm>
        </p:spPr>
        <p:txBody>
          <a:bodyPr lIns="0" tIns="0" rIns="0" bIns="0" anchor="t" anchorCtr="0">
            <a:normAutofit/>
          </a:bodyPr>
          <a:lstStyle>
            <a:lvl1pPr>
              <a:defRPr sz="3500" baseline="0">
                <a:solidFill>
                  <a:schemeClr val="bg2"/>
                </a:solidFill>
              </a:defRPr>
            </a:lvl1pPr>
          </a:lstStyle>
          <a:p>
            <a:r>
              <a:rPr lang="en-US" noProof="0" dirty="0"/>
              <a:t>Click to add a title</a:t>
            </a:r>
          </a:p>
        </p:txBody>
      </p:sp>
      <p:sp>
        <p:nvSpPr>
          <p:cNvPr id="4" name="Plassholder for dato 3"/>
          <p:cNvSpPr>
            <a:spLocks noGrp="1"/>
          </p:cNvSpPr>
          <p:nvPr>
            <p:ph type="dt" sz="half" idx="10"/>
          </p:nvPr>
        </p:nvSpPr>
        <p:spPr/>
        <p:txBody>
          <a:bodyPr/>
          <a:lstStyle/>
          <a:p>
            <a:fld id="{A3B10A25-7BD5-4B48-B586-8598ACB61EAE}" type="datetime1">
              <a:rPr lang="en-US" noProof="0" smtClean="0"/>
              <a:t>1/17/2025</a:t>
            </a:fld>
            <a:endParaRPr lang="en-US" noProof="0" dirty="0"/>
          </a:p>
        </p:txBody>
      </p:sp>
      <p:sp>
        <p:nvSpPr>
          <p:cNvPr id="5" name="Plassholder for bunntekst 4"/>
          <p:cNvSpPr>
            <a:spLocks noGrp="1"/>
          </p:cNvSpPr>
          <p:nvPr>
            <p:ph type="ftr" sz="quarter" idx="11"/>
          </p:nvPr>
        </p:nvSpPr>
        <p:spPr/>
        <p:txBody>
          <a:bodyPr/>
          <a:lstStyle/>
          <a:p>
            <a:r>
              <a:rPr lang="en-US" noProof="0" dirty="0"/>
              <a:t>Footer</a:t>
            </a:r>
          </a:p>
        </p:txBody>
      </p:sp>
      <p:sp>
        <p:nvSpPr>
          <p:cNvPr id="6" name="Plassholder for lysbildenummer 5"/>
          <p:cNvSpPr>
            <a:spLocks noGrp="1"/>
          </p:cNvSpPr>
          <p:nvPr>
            <p:ph type="sldNum" sz="quarter" idx="12"/>
          </p:nvPr>
        </p:nvSpPr>
        <p:spPr/>
        <p:txBody>
          <a:bodyPr/>
          <a:lstStyle/>
          <a:p>
            <a:fld id="{1CAACE74-9F97-CC48-B4CB-2460102901BA}" type="slidenum">
              <a:rPr lang="en-US" noProof="0" smtClean="0"/>
              <a:t>‹#›</a:t>
            </a:fld>
            <a:endParaRPr lang="en-US" noProof="0" dirty="0"/>
          </a:p>
        </p:txBody>
      </p:sp>
      <p:cxnSp>
        <p:nvCxnSpPr>
          <p:cNvPr id="9" name="Rett linje 8"/>
          <p:cNvCxnSpPr/>
          <p:nvPr userDrawn="1"/>
        </p:nvCxnSpPr>
        <p:spPr>
          <a:xfrm flipH="1">
            <a:off x="1670472" y="1624829"/>
            <a:ext cx="8025619"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12" name="Plassholder for tekst 11"/>
          <p:cNvSpPr>
            <a:spLocks noGrp="1"/>
          </p:cNvSpPr>
          <p:nvPr>
            <p:ph type="body" sz="quarter" idx="13" hasCustomPrompt="1"/>
          </p:nvPr>
        </p:nvSpPr>
        <p:spPr>
          <a:xfrm>
            <a:off x="1670049" y="1938337"/>
            <a:ext cx="8026041" cy="3953503"/>
          </a:xfrm>
        </p:spPr>
        <p:txBody>
          <a:bodyPr/>
          <a:lstStyle>
            <a:lvl1pPr marL="324000" indent="-324000">
              <a:buFontTx/>
              <a:buBlip>
                <a:blip r:embed="rId3"/>
              </a:buBlip>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noProof="0" dirty="0"/>
              <a:t>Click to add text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Tree>
    <p:extLst>
      <p:ext uri="{BB962C8B-B14F-4D97-AF65-F5344CB8AC3E}">
        <p14:creationId xmlns:p14="http://schemas.microsoft.com/office/powerpoint/2010/main" val="61296139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ext + Image Slide ">
    <p:bg>
      <p:bgPr>
        <a:solidFill>
          <a:schemeClr val="bg1"/>
        </a:solidFill>
        <a:effectLst/>
      </p:bgPr>
    </p:bg>
    <p:spTree>
      <p:nvGrpSpPr>
        <p:cNvPr id="1" name=""/>
        <p:cNvGrpSpPr/>
        <p:nvPr/>
      </p:nvGrpSpPr>
      <p:grpSpPr>
        <a:xfrm>
          <a:off x="0" y="0"/>
          <a:ext cx="0" cy="0"/>
          <a:chOff x="0" y="0"/>
          <a:chExt cx="0" cy="0"/>
        </a:xfrm>
      </p:grpSpPr>
      <p:sp>
        <p:nvSpPr>
          <p:cNvPr id="2" name="Tittel 1"/>
          <p:cNvSpPr>
            <a:spLocks noGrp="1"/>
          </p:cNvSpPr>
          <p:nvPr>
            <p:ph type="title" hasCustomPrompt="1"/>
          </p:nvPr>
        </p:nvSpPr>
        <p:spPr>
          <a:xfrm>
            <a:off x="1130060" y="1009620"/>
            <a:ext cx="5132717" cy="692957"/>
          </a:xfrm>
        </p:spPr>
        <p:txBody>
          <a:bodyPr lIns="0" tIns="0" rIns="0" bIns="0" anchor="t" anchorCtr="0">
            <a:normAutofit/>
          </a:bodyPr>
          <a:lstStyle>
            <a:lvl1pPr>
              <a:lnSpc>
                <a:spcPct val="100000"/>
              </a:lnSpc>
              <a:defRPr sz="3500">
                <a:solidFill>
                  <a:schemeClr val="tx1"/>
                </a:solidFill>
              </a:defRPr>
            </a:lvl1pPr>
          </a:lstStyle>
          <a:p>
            <a:r>
              <a:rPr lang="en-US" noProof="0" dirty="0"/>
              <a:t>Click to add a title</a:t>
            </a:r>
          </a:p>
        </p:txBody>
      </p:sp>
      <p:sp>
        <p:nvSpPr>
          <p:cNvPr id="4" name="Plassholder for dato 3"/>
          <p:cNvSpPr>
            <a:spLocks noGrp="1"/>
          </p:cNvSpPr>
          <p:nvPr>
            <p:ph type="dt" sz="half" idx="10"/>
          </p:nvPr>
        </p:nvSpPr>
        <p:spPr/>
        <p:txBody>
          <a:bodyPr/>
          <a:lstStyle/>
          <a:p>
            <a:fld id="{E90F68F3-B001-4D41-8A15-F72A862856E4}" type="datetime1">
              <a:rPr lang="en-US" noProof="0" smtClean="0"/>
              <a:t>1/17/2025</a:t>
            </a:fld>
            <a:endParaRPr lang="en-US" noProof="0" dirty="0"/>
          </a:p>
        </p:txBody>
      </p:sp>
      <p:sp>
        <p:nvSpPr>
          <p:cNvPr id="5" name="Plassholder for bunntekst 4"/>
          <p:cNvSpPr>
            <a:spLocks noGrp="1"/>
          </p:cNvSpPr>
          <p:nvPr>
            <p:ph type="ftr" sz="quarter" idx="11"/>
          </p:nvPr>
        </p:nvSpPr>
        <p:spPr/>
        <p:txBody>
          <a:bodyPr/>
          <a:lstStyle/>
          <a:p>
            <a:r>
              <a:rPr lang="en-US" noProof="0" dirty="0"/>
              <a:t>Footer</a:t>
            </a:r>
          </a:p>
        </p:txBody>
      </p:sp>
      <p:sp>
        <p:nvSpPr>
          <p:cNvPr id="6" name="Plassholder for lysbildenummer 5"/>
          <p:cNvSpPr>
            <a:spLocks noGrp="1"/>
          </p:cNvSpPr>
          <p:nvPr>
            <p:ph type="sldNum" sz="quarter" idx="12"/>
          </p:nvPr>
        </p:nvSpPr>
        <p:spPr/>
        <p:txBody>
          <a:bodyPr/>
          <a:lstStyle/>
          <a:p>
            <a:fld id="{1CAACE74-9F97-CC48-B4CB-2460102901BA}" type="slidenum">
              <a:rPr lang="en-US" noProof="0" smtClean="0"/>
              <a:t>‹#›</a:t>
            </a:fld>
            <a:endParaRPr lang="en-US" noProof="0" dirty="0"/>
          </a:p>
        </p:txBody>
      </p:sp>
      <p:cxnSp>
        <p:nvCxnSpPr>
          <p:cNvPr id="9" name="Rett linje 8"/>
          <p:cNvCxnSpPr/>
          <p:nvPr userDrawn="1"/>
        </p:nvCxnSpPr>
        <p:spPr>
          <a:xfrm flipH="1">
            <a:off x="1130061" y="1823236"/>
            <a:ext cx="5141343"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Plassholder for bilde 10"/>
          <p:cNvSpPr>
            <a:spLocks noGrp="1"/>
          </p:cNvSpPr>
          <p:nvPr>
            <p:ph type="pic" sz="quarter" idx="13" hasCustomPrompt="1"/>
          </p:nvPr>
        </p:nvSpPr>
        <p:spPr>
          <a:xfrm>
            <a:off x="6918386" y="428263"/>
            <a:ext cx="4864040" cy="6001473"/>
          </a:xfrm>
          <a:solidFill>
            <a:schemeClr val="bg1"/>
          </a:solidFill>
        </p:spPr>
        <p:txBody>
          <a:bodyPr/>
          <a:lstStyle/>
          <a:p>
            <a:r>
              <a:rPr lang="en-US" noProof="0" dirty="0"/>
              <a:t>Picture</a:t>
            </a:r>
          </a:p>
        </p:txBody>
      </p:sp>
      <p:sp>
        <p:nvSpPr>
          <p:cNvPr id="10" name="Plassholder for tekst 11"/>
          <p:cNvSpPr>
            <a:spLocks noGrp="1"/>
          </p:cNvSpPr>
          <p:nvPr>
            <p:ph type="body" sz="quarter" idx="14" hasCustomPrompt="1"/>
          </p:nvPr>
        </p:nvSpPr>
        <p:spPr>
          <a:xfrm>
            <a:off x="1130060" y="2175898"/>
            <a:ext cx="5141343" cy="3953503"/>
          </a:xfrm>
        </p:spPr>
        <p:txBody>
          <a:bodyPr/>
          <a:lstStyle/>
          <a:p>
            <a:pPr lvl="0"/>
            <a:r>
              <a:rPr lang="en-US" noProof="0" dirty="0"/>
              <a:t>Click to add text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pic>
        <p:nvPicPr>
          <p:cNvPr id="13" name="Bilde 12"/>
          <p:cNvPicPr>
            <a:picLocks noChangeAspect="1"/>
          </p:cNvPicPr>
          <p:nvPr userDrawn="1"/>
        </p:nvPicPr>
        <p:blipFill rotWithShape="1">
          <a:blip r:embed="rId2">
            <a:extLst>
              <a:ext uri="{28A0092B-C50C-407E-A947-70E740481C1C}">
                <a14:useLocalDpi xmlns:a14="http://schemas.microsoft.com/office/drawing/2010/main" val="0"/>
              </a:ext>
            </a:extLst>
          </a:blip>
          <a:srcRect l="9430" t="14072" r="9430" b="14072"/>
          <a:stretch/>
        </p:blipFill>
        <p:spPr>
          <a:xfrm>
            <a:off x="11028283" y="6473827"/>
            <a:ext cx="752422" cy="302900"/>
          </a:xfrm>
          <a:prstGeom prst="rect">
            <a:avLst/>
          </a:prstGeom>
        </p:spPr>
      </p:pic>
    </p:spTree>
    <p:extLst>
      <p:ext uri="{BB962C8B-B14F-4D97-AF65-F5344CB8AC3E}">
        <p14:creationId xmlns:p14="http://schemas.microsoft.com/office/powerpoint/2010/main" val="54568269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ext + Image Slide 2">
    <p:bg>
      <p:bgPr>
        <a:solidFill>
          <a:schemeClr val="tx1"/>
        </a:solidFill>
        <a:effectLst/>
      </p:bgPr>
    </p:bg>
    <p:spTree>
      <p:nvGrpSpPr>
        <p:cNvPr id="1" name=""/>
        <p:cNvGrpSpPr/>
        <p:nvPr/>
      </p:nvGrpSpPr>
      <p:grpSpPr>
        <a:xfrm>
          <a:off x="0" y="0"/>
          <a:ext cx="0" cy="0"/>
          <a:chOff x="0" y="0"/>
          <a:chExt cx="0" cy="0"/>
        </a:xfrm>
      </p:grpSpPr>
      <p:sp>
        <p:nvSpPr>
          <p:cNvPr id="2" name="Tittel 1"/>
          <p:cNvSpPr>
            <a:spLocks noGrp="1"/>
          </p:cNvSpPr>
          <p:nvPr>
            <p:ph type="title" hasCustomPrompt="1"/>
          </p:nvPr>
        </p:nvSpPr>
        <p:spPr>
          <a:xfrm>
            <a:off x="1130060" y="1009620"/>
            <a:ext cx="5132717" cy="692957"/>
          </a:xfrm>
        </p:spPr>
        <p:txBody>
          <a:bodyPr lIns="0" tIns="0" rIns="0" bIns="0" anchor="t" anchorCtr="0">
            <a:normAutofit/>
          </a:bodyPr>
          <a:lstStyle>
            <a:lvl1pPr>
              <a:lnSpc>
                <a:spcPct val="100000"/>
              </a:lnSpc>
              <a:defRPr sz="3500">
                <a:solidFill>
                  <a:schemeClr val="bg2"/>
                </a:solidFill>
              </a:defRPr>
            </a:lvl1pPr>
          </a:lstStyle>
          <a:p>
            <a:r>
              <a:rPr lang="en-US" noProof="0" dirty="0"/>
              <a:t>Click to add a title</a:t>
            </a:r>
          </a:p>
        </p:txBody>
      </p:sp>
      <p:sp>
        <p:nvSpPr>
          <p:cNvPr id="4" name="Plassholder for dato 3"/>
          <p:cNvSpPr>
            <a:spLocks noGrp="1"/>
          </p:cNvSpPr>
          <p:nvPr>
            <p:ph type="dt" sz="half" idx="10"/>
          </p:nvPr>
        </p:nvSpPr>
        <p:spPr/>
        <p:txBody>
          <a:bodyPr/>
          <a:lstStyle/>
          <a:p>
            <a:fld id="{851B2420-0735-4340-8E66-0486C79BE971}" type="datetime1">
              <a:rPr lang="en-US" noProof="0" smtClean="0"/>
              <a:t>1/17/2025</a:t>
            </a:fld>
            <a:endParaRPr lang="en-US" noProof="0" dirty="0"/>
          </a:p>
        </p:txBody>
      </p:sp>
      <p:sp>
        <p:nvSpPr>
          <p:cNvPr id="5" name="Plassholder for bunntekst 4"/>
          <p:cNvSpPr>
            <a:spLocks noGrp="1"/>
          </p:cNvSpPr>
          <p:nvPr>
            <p:ph type="ftr" sz="quarter" idx="11"/>
          </p:nvPr>
        </p:nvSpPr>
        <p:spPr/>
        <p:txBody>
          <a:bodyPr/>
          <a:lstStyle/>
          <a:p>
            <a:r>
              <a:rPr lang="en-US" noProof="0" dirty="0"/>
              <a:t>Footer</a:t>
            </a:r>
          </a:p>
        </p:txBody>
      </p:sp>
      <p:sp>
        <p:nvSpPr>
          <p:cNvPr id="6" name="Plassholder for lysbildenummer 5"/>
          <p:cNvSpPr>
            <a:spLocks noGrp="1"/>
          </p:cNvSpPr>
          <p:nvPr>
            <p:ph type="sldNum" sz="quarter" idx="12"/>
          </p:nvPr>
        </p:nvSpPr>
        <p:spPr/>
        <p:txBody>
          <a:bodyPr/>
          <a:lstStyle/>
          <a:p>
            <a:fld id="{1CAACE74-9F97-CC48-B4CB-2460102901BA}" type="slidenum">
              <a:rPr lang="en-US" noProof="0" smtClean="0"/>
              <a:t>‹#›</a:t>
            </a:fld>
            <a:endParaRPr lang="en-US" noProof="0" dirty="0"/>
          </a:p>
        </p:txBody>
      </p:sp>
      <p:cxnSp>
        <p:nvCxnSpPr>
          <p:cNvPr id="9" name="Rett linje 8"/>
          <p:cNvCxnSpPr/>
          <p:nvPr userDrawn="1"/>
        </p:nvCxnSpPr>
        <p:spPr>
          <a:xfrm flipH="1">
            <a:off x="1130061" y="1823236"/>
            <a:ext cx="5141343"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11" name="Plassholder for bilde 10"/>
          <p:cNvSpPr>
            <a:spLocks noGrp="1"/>
          </p:cNvSpPr>
          <p:nvPr>
            <p:ph type="pic" sz="quarter" idx="13" hasCustomPrompt="1"/>
          </p:nvPr>
        </p:nvSpPr>
        <p:spPr>
          <a:xfrm>
            <a:off x="6918386" y="428263"/>
            <a:ext cx="4864040" cy="6001474"/>
          </a:xfrm>
          <a:solidFill>
            <a:schemeClr val="bg1"/>
          </a:solidFill>
        </p:spPr>
        <p:txBody>
          <a:bodyPr/>
          <a:lstStyle/>
          <a:p>
            <a:r>
              <a:rPr lang="en-US" noProof="0" dirty="0"/>
              <a:t>Picture</a:t>
            </a:r>
          </a:p>
        </p:txBody>
      </p:sp>
      <p:sp>
        <p:nvSpPr>
          <p:cNvPr id="10" name="Plassholder for tekst 11"/>
          <p:cNvSpPr>
            <a:spLocks noGrp="1"/>
          </p:cNvSpPr>
          <p:nvPr>
            <p:ph type="body" sz="quarter" idx="14" hasCustomPrompt="1"/>
          </p:nvPr>
        </p:nvSpPr>
        <p:spPr>
          <a:xfrm>
            <a:off x="1130060" y="2175898"/>
            <a:ext cx="5132717" cy="3953503"/>
          </a:xfrm>
        </p:spPr>
        <p:txBody>
          <a:bodyPr/>
          <a:lstStyle>
            <a:lvl1pPr marL="324000" indent="-324000">
              <a:buFontTx/>
              <a:buBlip>
                <a:blip r:embed="rId2"/>
              </a:buBlip>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noProof="0" dirty="0"/>
              <a:t>Click to add text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pic>
        <p:nvPicPr>
          <p:cNvPr id="13" name="Bilde 12"/>
          <p:cNvPicPr>
            <a:picLocks noChangeAspect="1"/>
          </p:cNvPicPr>
          <p:nvPr userDrawn="1"/>
        </p:nvPicPr>
        <p:blipFill rotWithShape="1">
          <a:blip r:embed="rId3">
            <a:extLst>
              <a:ext uri="{28A0092B-C50C-407E-A947-70E740481C1C}">
                <a14:useLocalDpi xmlns:a14="http://schemas.microsoft.com/office/drawing/2010/main" val="0"/>
              </a:ext>
            </a:extLst>
          </a:blip>
          <a:srcRect l="9430" t="14072" r="9430" b="14072"/>
          <a:stretch/>
        </p:blipFill>
        <p:spPr>
          <a:xfrm>
            <a:off x="11028283" y="6473827"/>
            <a:ext cx="752422" cy="302900"/>
          </a:xfrm>
          <a:prstGeom prst="rect">
            <a:avLst/>
          </a:prstGeom>
        </p:spPr>
      </p:pic>
    </p:spTree>
    <p:extLst>
      <p:ext uri="{BB962C8B-B14F-4D97-AF65-F5344CB8AC3E}">
        <p14:creationId xmlns:p14="http://schemas.microsoft.com/office/powerpoint/2010/main" val="386286339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ext + Image Slide 3">
    <p:bg>
      <p:bgPr>
        <a:solidFill>
          <a:schemeClr val="tx1"/>
        </a:solidFill>
        <a:effectLst/>
      </p:bgPr>
    </p:bg>
    <p:spTree>
      <p:nvGrpSpPr>
        <p:cNvPr id="1" name=""/>
        <p:cNvGrpSpPr/>
        <p:nvPr/>
      </p:nvGrpSpPr>
      <p:grpSpPr>
        <a:xfrm>
          <a:off x="0" y="0"/>
          <a:ext cx="0" cy="0"/>
          <a:chOff x="0" y="0"/>
          <a:chExt cx="0" cy="0"/>
        </a:xfrm>
      </p:grpSpPr>
      <p:sp>
        <p:nvSpPr>
          <p:cNvPr id="2" name="Tittel 1"/>
          <p:cNvSpPr>
            <a:spLocks noGrp="1"/>
          </p:cNvSpPr>
          <p:nvPr>
            <p:ph type="title" hasCustomPrompt="1"/>
          </p:nvPr>
        </p:nvSpPr>
        <p:spPr>
          <a:xfrm>
            <a:off x="1130060" y="1009620"/>
            <a:ext cx="5132717" cy="1201755"/>
          </a:xfrm>
        </p:spPr>
        <p:txBody>
          <a:bodyPr lIns="0" tIns="0" rIns="0" bIns="0" anchor="t" anchorCtr="0">
            <a:normAutofit/>
          </a:bodyPr>
          <a:lstStyle>
            <a:lvl1pPr>
              <a:lnSpc>
                <a:spcPct val="100000"/>
              </a:lnSpc>
              <a:defRPr sz="3500" baseline="0">
                <a:solidFill>
                  <a:schemeClr val="bg2"/>
                </a:solidFill>
              </a:defRPr>
            </a:lvl1pPr>
          </a:lstStyle>
          <a:p>
            <a:r>
              <a:rPr lang="en-US" noProof="0" dirty="0"/>
              <a:t>Click to add a multi-line title </a:t>
            </a:r>
          </a:p>
        </p:txBody>
      </p:sp>
      <p:sp>
        <p:nvSpPr>
          <p:cNvPr id="4" name="Plassholder for dato 3"/>
          <p:cNvSpPr>
            <a:spLocks noGrp="1"/>
          </p:cNvSpPr>
          <p:nvPr>
            <p:ph type="dt" sz="half" idx="10"/>
          </p:nvPr>
        </p:nvSpPr>
        <p:spPr/>
        <p:txBody>
          <a:bodyPr/>
          <a:lstStyle/>
          <a:p>
            <a:fld id="{57437A39-4B9E-FC47-B7D9-33F67BAD1AFE}" type="datetime1">
              <a:rPr lang="en-US" noProof="0" smtClean="0"/>
              <a:t>1/17/2025</a:t>
            </a:fld>
            <a:endParaRPr lang="en-US" noProof="0" dirty="0"/>
          </a:p>
        </p:txBody>
      </p:sp>
      <p:sp>
        <p:nvSpPr>
          <p:cNvPr id="5" name="Plassholder for bunntekst 4"/>
          <p:cNvSpPr>
            <a:spLocks noGrp="1"/>
          </p:cNvSpPr>
          <p:nvPr>
            <p:ph type="ftr" sz="quarter" idx="11"/>
          </p:nvPr>
        </p:nvSpPr>
        <p:spPr/>
        <p:txBody>
          <a:bodyPr/>
          <a:lstStyle/>
          <a:p>
            <a:r>
              <a:rPr lang="en-US" noProof="0" dirty="0"/>
              <a:t>Footer</a:t>
            </a:r>
          </a:p>
        </p:txBody>
      </p:sp>
      <p:sp>
        <p:nvSpPr>
          <p:cNvPr id="6" name="Plassholder for lysbildenummer 5"/>
          <p:cNvSpPr>
            <a:spLocks noGrp="1"/>
          </p:cNvSpPr>
          <p:nvPr>
            <p:ph type="sldNum" sz="quarter" idx="12"/>
          </p:nvPr>
        </p:nvSpPr>
        <p:spPr/>
        <p:txBody>
          <a:bodyPr/>
          <a:lstStyle/>
          <a:p>
            <a:fld id="{1CAACE74-9F97-CC48-B4CB-2460102901BA}" type="slidenum">
              <a:rPr lang="en-US" noProof="0" smtClean="0"/>
              <a:t>‹#›</a:t>
            </a:fld>
            <a:endParaRPr lang="en-US" noProof="0" dirty="0"/>
          </a:p>
        </p:txBody>
      </p:sp>
      <p:cxnSp>
        <p:nvCxnSpPr>
          <p:cNvPr id="9" name="Rett linje 8"/>
          <p:cNvCxnSpPr/>
          <p:nvPr userDrawn="1"/>
        </p:nvCxnSpPr>
        <p:spPr>
          <a:xfrm flipH="1">
            <a:off x="1130061" y="2375327"/>
            <a:ext cx="5141343"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11" name="Plassholder for bilde 10"/>
          <p:cNvSpPr>
            <a:spLocks noGrp="1"/>
          </p:cNvSpPr>
          <p:nvPr>
            <p:ph type="pic" sz="quarter" idx="13"/>
          </p:nvPr>
        </p:nvSpPr>
        <p:spPr>
          <a:xfrm>
            <a:off x="6918386" y="428263"/>
            <a:ext cx="4864040" cy="6001474"/>
          </a:xfrm>
          <a:solidFill>
            <a:schemeClr val="bg1"/>
          </a:solidFill>
        </p:spPr>
        <p:txBody>
          <a:bodyPr/>
          <a:lstStyle/>
          <a:p>
            <a:endParaRPr lang="en-US" noProof="0" dirty="0"/>
          </a:p>
        </p:txBody>
      </p:sp>
      <p:sp>
        <p:nvSpPr>
          <p:cNvPr id="10" name="Plassholder for tekst 11"/>
          <p:cNvSpPr>
            <a:spLocks noGrp="1"/>
          </p:cNvSpPr>
          <p:nvPr>
            <p:ph type="body" sz="quarter" idx="14" hasCustomPrompt="1"/>
          </p:nvPr>
        </p:nvSpPr>
        <p:spPr>
          <a:xfrm>
            <a:off x="1130061" y="2743200"/>
            <a:ext cx="5132716" cy="3386201"/>
          </a:xfrm>
        </p:spPr>
        <p:txBody>
          <a:bodyPr/>
          <a:lstStyle>
            <a:lvl1pPr marL="324000" indent="-324000">
              <a:buFontTx/>
              <a:buBlip>
                <a:blip r:embed="rId2"/>
              </a:buBlip>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noProof="0" dirty="0"/>
              <a:t>Click to add text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pic>
        <p:nvPicPr>
          <p:cNvPr id="13" name="Bilde 12"/>
          <p:cNvPicPr>
            <a:picLocks noChangeAspect="1"/>
          </p:cNvPicPr>
          <p:nvPr userDrawn="1"/>
        </p:nvPicPr>
        <p:blipFill rotWithShape="1">
          <a:blip r:embed="rId3">
            <a:extLst>
              <a:ext uri="{28A0092B-C50C-407E-A947-70E740481C1C}">
                <a14:useLocalDpi xmlns:a14="http://schemas.microsoft.com/office/drawing/2010/main" val="0"/>
              </a:ext>
            </a:extLst>
          </a:blip>
          <a:srcRect l="9430" t="14072" r="9430" b="14072"/>
          <a:stretch/>
        </p:blipFill>
        <p:spPr>
          <a:xfrm>
            <a:off x="11028283" y="6473827"/>
            <a:ext cx="752422" cy="302900"/>
          </a:xfrm>
          <a:prstGeom prst="rect">
            <a:avLst/>
          </a:prstGeom>
        </p:spPr>
      </p:pic>
    </p:spTree>
    <p:extLst>
      <p:ext uri="{BB962C8B-B14F-4D97-AF65-F5344CB8AC3E}">
        <p14:creationId xmlns:p14="http://schemas.microsoft.com/office/powerpoint/2010/main" val="397255538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icture Slide">
    <p:spTree>
      <p:nvGrpSpPr>
        <p:cNvPr id="1" name=""/>
        <p:cNvGrpSpPr/>
        <p:nvPr/>
      </p:nvGrpSpPr>
      <p:grpSpPr>
        <a:xfrm>
          <a:off x="0" y="0"/>
          <a:ext cx="0" cy="0"/>
          <a:chOff x="0" y="0"/>
          <a:chExt cx="0" cy="0"/>
        </a:xfrm>
      </p:grpSpPr>
      <p:sp>
        <p:nvSpPr>
          <p:cNvPr id="11" name="Plassholder for bilde 10"/>
          <p:cNvSpPr>
            <a:spLocks noGrp="1"/>
          </p:cNvSpPr>
          <p:nvPr>
            <p:ph type="pic" sz="quarter" idx="13" hasCustomPrompt="1"/>
          </p:nvPr>
        </p:nvSpPr>
        <p:spPr>
          <a:xfrm>
            <a:off x="409322" y="428263"/>
            <a:ext cx="11373104" cy="6001474"/>
          </a:xfrm>
          <a:solidFill>
            <a:schemeClr val="bg1"/>
          </a:solidFill>
        </p:spPr>
        <p:txBody>
          <a:bodyPr/>
          <a:lstStyle/>
          <a:p>
            <a:r>
              <a:rPr lang="en-US" noProof="0" dirty="0"/>
              <a:t>Picture</a:t>
            </a:r>
          </a:p>
        </p:txBody>
      </p:sp>
      <p:sp>
        <p:nvSpPr>
          <p:cNvPr id="4" name="Plassholder for dato 3"/>
          <p:cNvSpPr>
            <a:spLocks noGrp="1"/>
          </p:cNvSpPr>
          <p:nvPr>
            <p:ph type="dt" sz="half" idx="10"/>
          </p:nvPr>
        </p:nvSpPr>
        <p:spPr/>
        <p:txBody>
          <a:bodyPr/>
          <a:lstStyle/>
          <a:p>
            <a:fld id="{036D33B3-D657-8246-96F9-A8F7401984CB}" type="datetime1">
              <a:rPr lang="en-US" noProof="0" smtClean="0"/>
              <a:t>1/17/2025</a:t>
            </a:fld>
            <a:endParaRPr lang="en-US" noProof="0" dirty="0"/>
          </a:p>
        </p:txBody>
      </p:sp>
      <p:sp>
        <p:nvSpPr>
          <p:cNvPr id="5" name="Plassholder for bunntekst 4"/>
          <p:cNvSpPr>
            <a:spLocks noGrp="1"/>
          </p:cNvSpPr>
          <p:nvPr>
            <p:ph type="ftr" sz="quarter" idx="11"/>
          </p:nvPr>
        </p:nvSpPr>
        <p:spPr/>
        <p:txBody>
          <a:bodyPr/>
          <a:lstStyle/>
          <a:p>
            <a:r>
              <a:rPr lang="en-US" noProof="0" dirty="0"/>
              <a:t>Footer</a:t>
            </a:r>
          </a:p>
        </p:txBody>
      </p:sp>
      <p:sp>
        <p:nvSpPr>
          <p:cNvPr id="6" name="Plassholder for lysbildenummer 5"/>
          <p:cNvSpPr>
            <a:spLocks noGrp="1"/>
          </p:cNvSpPr>
          <p:nvPr>
            <p:ph type="sldNum" sz="quarter" idx="12"/>
          </p:nvPr>
        </p:nvSpPr>
        <p:spPr/>
        <p:txBody>
          <a:bodyPr/>
          <a:lstStyle/>
          <a:p>
            <a:fld id="{1CAACE74-9F97-CC48-B4CB-2460102901BA}" type="slidenum">
              <a:rPr lang="en-US" noProof="0" smtClean="0"/>
              <a:t>‹#›</a:t>
            </a:fld>
            <a:endParaRPr lang="en-US" noProof="0" dirty="0"/>
          </a:p>
        </p:txBody>
      </p:sp>
      <p:pic>
        <p:nvPicPr>
          <p:cNvPr id="13" name="Bilde 12"/>
          <p:cNvPicPr>
            <a:picLocks noChangeAspect="1"/>
          </p:cNvPicPr>
          <p:nvPr userDrawn="1"/>
        </p:nvPicPr>
        <p:blipFill rotWithShape="1">
          <a:blip r:embed="rId2">
            <a:extLst>
              <a:ext uri="{28A0092B-C50C-407E-A947-70E740481C1C}">
                <a14:useLocalDpi xmlns:a14="http://schemas.microsoft.com/office/drawing/2010/main" val="0"/>
              </a:ext>
            </a:extLst>
          </a:blip>
          <a:srcRect l="9430" t="14072" r="9430" b="14072"/>
          <a:stretch/>
        </p:blipFill>
        <p:spPr>
          <a:xfrm>
            <a:off x="11028283" y="6473827"/>
            <a:ext cx="752422" cy="302900"/>
          </a:xfrm>
          <a:prstGeom prst="rect">
            <a:avLst/>
          </a:prstGeom>
        </p:spPr>
      </p:pic>
    </p:spTree>
    <p:extLst>
      <p:ext uri="{BB962C8B-B14F-4D97-AF65-F5344CB8AC3E}">
        <p14:creationId xmlns:p14="http://schemas.microsoft.com/office/powerpoint/2010/main" val="31219138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1/17/2025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42301837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1/17/2025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977207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49343D99-809A-49C0-96E5-4250D0B498EE}" type="datetime1">
              <a:rPr lang="en-US" smtClean="0"/>
              <a:t>1/17/2025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9313115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1/17/2025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4116935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1/17/2025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4648262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1/17/2025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9814743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1/17/2025</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6398051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image" Target="../media/image6.png"/><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theme" Target="../theme/theme2.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1/17/2025</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819804564"/>
      </p:ext>
    </p:extLst>
  </p:cSld>
  <p:clrMap bg1="dk1" tx1="lt1" bg2="dk2" tx2="lt2" accent1="accent1" accent2="accent2" accent3="accent3" accent4="accent4" accent5="accent5" accent6="accent6" hlink="hlink" folHlink="folHlink"/>
  <p:sldLayoutIdLst>
    <p:sldLayoutId id="2147483729" r:id="rId1"/>
    <p:sldLayoutId id="2147483730" r:id="rId2"/>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 id="2147483728" r:id="rId12"/>
    <p:sldLayoutId id="2147483723" r:id="rId13"/>
    <p:sldLayoutId id="2147483724" r:id="rId14"/>
    <p:sldLayoutId id="2147483725" r:id="rId15"/>
    <p:sldLayoutId id="2147483726" r:id="rId16"/>
    <p:sldLayoutId id="2147483727" r:id="rId17"/>
  </p:sldLayoutIdLst>
  <p:hf sldNum="0" hdr="0" ftr="0" dt="0"/>
  <p:txStyles>
    <p:titleStyle>
      <a:lvl1pPr algn="ctr" defTabSz="457200" rtl="0" eaLnBrk="1" latinLnBrk="0" hangingPunct="1">
        <a:lnSpc>
          <a:spcPct val="100000"/>
        </a:lnSpc>
        <a:spcBef>
          <a:spcPct val="0"/>
        </a:spcBef>
        <a:buNone/>
        <a:defRPr sz="4000" i="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19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lnSpc>
          <a:spcPct val="110000"/>
        </a:lnSpc>
        <a:spcBef>
          <a:spcPct val="20000"/>
        </a:spcBef>
        <a:spcAft>
          <a:spcPts val="600"/>
        </a:spcAft>
        <a:buClr>
          <a:schemeClr val="tx2"/>
        </a:buClr>
        <a:buSzPct val="70000"/>
        <a:buFont typeface="Wingdings 2" charset="2"/>
        <a:buChar char=""/>
        <a:defRPr sz="17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lnSpc>
          <a:spcPct val="110000"/>
        </a:lnSpc>
        <a:spcBef>
          <a:spcPct val="20000"/>
        </a:spcBef>
        <a:spcAft>
          <a:spcPts val="600"/>
        </a:spcAft>
        <a:buClr>
          <a:schemeClr val="tx2"/>
        </a:buClr>
        <a:buSzPct val="70000"/>
        <a:buFont typeface="Wingdings 2" charset="2"/>
        <a:buChar char=""/>
        <a:defRPr sz="15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lnSpc>
          <a:spcPct val="110000"/>
        </a:lnSpc>
        <a:spcBef>
          <a:spcPct val="20000"/>
        </a:spcBef>
        <a:spcAft>
          <a:spcPts val="600"/>
        </a:spcAft>
        <a:buClr>
          <a:schemeClr val="tx2"/>
        </a:buClr>
        <a:buSzPct val="70000"/>
        <a:buFont typeface="Wingdings 2" charset="2"/>
        <a:buChar char=""/>
        <a:defRPr sz="1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lnSpc>
          <a:spcPct val="110000"/>
        </a:lnSpc>
        <a:spcBef>
          <a:spcPct val="20000"/>
        </a:spcBef>
        <a:spcAft>
          <a:spcPts val="600"/>
        </a:spcAft>
        <a:buClr>
          <a:schemeClr val="tx2"/>
        </a:buClr>
        <a:buSzPct val="70000"/>
        <a:buFont typeface="Wingdings 2" charset="2"/>
        <a:buChar char=""/>
        <a:defRPr sz="1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ktangel 6"/>
          <p:cNvSpPr/>
          <p:nvPr userDrawn="1"/>
        </p:nvSpPr>
        <p:spPr>
          <a:xfrm>
            <a:off x="208722" y="208722"/>
            <a:ext cx="11767929" cy="6430617"/>
          </a:xfrm>
          <a:prstGeom prst="rect">
            <a:avLst/>
          </a:prstGeom>
          <a:noFill/>
          <a:ln w="4318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Plassholder for tittel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noProof="0" dirty="0"/>
              <a:t>Click to add a title</a:t>
            </a:r>
          </a:p>
        </p:txBody>
      </p:sp>
      <p:sp>
        <p:nvSpPr>
          <p:cNvPr id="3" name="Plassholder for tekst 2"/>
          <p:cNvSpPr>
            <a:spLocks noGrp="1"/>
          </p:cNvSpPr>
          <p:nvPr>
            <p:ph type="body" idx="1"/>
          </p:nvPr>
        </p:nvSpPr>
        <p:spPr>
          <a:xfrm>
            <a:off x="838200" y="1825625"/>
            <a:ext cx="10515600" cy="4351338"/>
          </a:xfrm>
          <a:prstGeom prst="rect">
            <a:avLst/>
          </a:prstGeom>
        </p:spPr>
        <p:txBody>
          <a:bodyPr vert="horz" lIns="0" tIns="0" rIns="0" bIns="0" rtlCol="0">
            <a:normAutofit/>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4" name="Plassholder for dato 3"/>
          <p:cNvSpPr>
            <a:spLocks noGrp="1"/>
          </p:cNvSpPr>
          <p:nvPr>
            <p:ph type="dt" sz="half" idx="2"/>
          </p:nvPr>
        </p:nvSpPr>
        <p:spPr>
          <a:xfrm>
            <a:off x="409322" y="6550559"/>
            <a:ext cx="2743200" cy="307442"/>
          </a:xfrm>
          <a:prstGeom prst="rect">
            <a:avLst/>
          </a:prstGeom>
        </p:spPr>
        <p:txBody>
          <a:bodyPr vert="horz" lIns="0" tIns="0" rIns="0" bIns="0" rtlCol="0" anchor="t" anchorCtr="0"/>
          <a:lstStyle>
            <a:lvl1pPr algn="l">
              <a:defRPr sz="1000">
                <a:solidFill>
                  <a:schemeClr val="accent2"/>
                </a:solidFill>
                <a:latin typeface="Tahoma" charset="0"/>
                <a:ea typeface="Tahoma" charset="0"/>
                <a:cs typeface="Tahoma" charset="0"/>
              </a:defRPr>
            </a:lvl1pPr>
          </a:lstStyle>
          <a:p>
            <a:fld id="{BB6656B1-A1C1-3A4D-AC9E-E001FAFBFE9F}" type="datetime1">
              <a:rPr lang="en-US" noProof="0" smtClean="0"/>
              <a:t>1/17/2025</a:t>
            </a:fld>
            <a:endParaRPr lang="en-US" noProof="0" dirty="0"/>
          </a:p>
        </p:txBody>
      </p:sp>
      <p:sp>
        <p:nvSpPr>
          <p:cNvPr id="5" name="Plassholder for bunntekst 4"/>
          <p:cNvSpPr>
            <a:spLocks noGrp="1"/>
          </p:cNvSpPr>
          <p:nvPr>
            <p:ph type="ftr" sz="quarter" idx="3"/>
          </p:nvPr>
        </p:nvSpPr>
        <p:spPr>
          <a:xfrm>
            <a:off x="4038600" y="6550559"/>
            <a:ext cx="4114800" cy="307442"/>
          </a:xfrm>
          <a:prstGeom prst="rect">
            <a:avLst/>
          </a:prstGeom>
        </p:spPr>
        <p:txBody>
          <a:bodyPr vert="horz" lIns="0" tIns="0" rIns="0" bIns="0" rtlCol="0" anchor="t" anchorCtr="0"/>
          <a:lstStyle>
            <a:lvl1pPr algn="ctr">
              <a:defRPr sz="1000">
                <a:solidFill>
                  <a:schemeClr val="accent2"/>
                </a:solidFill>
                <a:latin typeface="Tahoma" charset="0"/>
                <a:ea typeface="Tahoma" charset="0"/>
                <a:cs typeface="Tahoma" charset="0"/>
              </a:defRPr>
            </a:lvl1pPr>
          </a:lstStyle>
          <a:p>
            <a:r>
              <a:rPr lang="en-US" noProof="0" dirty="0"/>
              <a:t>Footer</a:t>
            </a:r>
          </a:p>
        </p:txBody>
      </p:sp>
      <p:sp>
        <p:nvSpPr>
          <p:cNvPr id="6" name="Plassholder for lysbildenummer 5"/>
          <p:cNvSpPr>
            <a:spLocks noGrp="1"/>
          </p:cNvSpPr>
          <p:nvPr>
            <p:ph type="sldNum" sz="quarter" idx="4"/>
          </p:nvPr>
        </p:nvSpPr>
        <p:spPr>
          <a:xfrm>
            <a:off x="9039478" y="6550559"/>
            <a:ext cx="1866647" cy="307442"/>
          </a:xfrm>
          <a:prstGeom prst="rect">
            <a:avLst/>
          </a:prstGeom>
        </p:spPr>
        <p:txBody>
          <a:bodyPr vert="horz" lIns="0" tIns="0" rIns="0" bIns="0" rtlCol="0" anchor="t" anchorCtr="0"/>
          <a:lstStyle>
            <a:lvl1pPr algn="r">
              <a:defRPr sz="1000">
                <a:solidFill>
                  <a:schemeClr val="accent2"/>
                </a:solidFill>
                <a:latin typeface="Tahoma" charset="0"/>
                <a:ea typeface="Tahoma" charset="0"/>
                <a:cs typeface="Tahoma" charset="0"/>
              </a:defRPr>
            </a:lvl1pPr>
          </a:lstStyle>
          <a:p>
            <a:fld id="{1CAACE74-9F97-CC48-B4CB-2460102901BA}" type="slidenum">
              <a:rPr lang="en-US" noProof="0" smtClean="0"/>
              <a:pPr/>
              <a:t>‹#›</a:t>
            </a:fld>
            <a:endParaRPr lang="en-US" noProof="0" dirty="0"/>
          </a:p>
        </p:txBody>
      </p:sp>
    </p:spTree>
    <p:extLst>
      <p:ext uri="{BB962C8B-B14F-4D97-AF65-F5344CB8AC3E}">
        <p14:creationId xmlns:p14="http://schemas.microsoft.com/office/powerpoint/2010/main" val="2731597099"/>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Lst>
  <p:hf sldNum="0" hdr="0" ftr="0"/>
  <p:txStyles>
    <p:titleStyle>
      <a:lvl1pPr algn="l" defTabSz="914400" rtl="0" eaLnBrk="1" latinLnBrk="0" hangingPunct="1">
        <a:lnSpc>
          <a:spcPct val="90000"/>
        </a:lnSpc>
        <a:spcBef>
          <a:spcPct val="0"/>
        </a:spcBef>
        <a:buNone/>
        <a:defRPr sz="4400" kern="1200" baseline="0">
          <a:solidFill>
            <a:schemeClr val="tx1"/>
          </a:solidFill>
          <a:latin typeface="Tahoma" charset="0"/>
          <a:ea typeface="Tahoma" charset="0"/>
          <a:cs typeface="Tahoma" charset="0"/>
        </a:defRPr>
      </a:lvl1pPr>
    </p:titleStyle>
    <p:bodyStyle>
      <a:lvl1pPr marL="324000" indent="-324000" algn="l" defTabSz="914400" rtl="0" eaLnBrk="1" latinLnBrk="0" hangingPunct="1">
        <a:lnSpc>
          <a:spcPct val="90000"/>
        </a:lnSpc>
        <a:spcBef>
          <a:spcPts val="1000"/>
        </a:spcBef>
        <a:buSzPct val="90000"/>
        <a:buFontTx/>
        <a:buBlip>
          <a:blip r:embed="rId12"/>
        </a:buBlip>
        <a:defRPr sz="2300" kern="1200">
          <a:solidFill>
            <a:schemeClr val="tx1"/>
          </a:solidFill>
          <a:latin typeface="Tahoma" charset="0"/>
          <a:ea typeface="Tahoma" charset="0"/>
          <a:cs typeface="Tahoma" charset="0"/>
        </a:defRPr>
      </a:lvl1pPr>
      <a:lvl2pPr marL="685800" indent="-228600" algn="l" defTabSz="914400" rtl="0" eaLnBrk="1" latinLnBrk="0" hangingPunct="1">
        <a:lnSpc>
          <a:spcPct val="90000"/>
        </a:lnSpc>
        <a:spcBef>
          <a:spcPts val="500"/>
        </a:spcBef>
        <a:buFont typeface="Arial"/>
        <a:buChar char="•"/>
        <a:defRPr sz="2100" kern="1200">
          <a:solidFill>
            <a:schemeClr val="tx1"/>
          </a:solidFill>
          <a:latin typeface="Tahoma" charset="0"/>
          <a:ea typeface="Tahoma" charset="0"/>
          <a:cs typeface="Tahoma" charset="0"/>
        </a:defRPr>
      </a:lvl2pPr>
      <a:lvl3pPr marL="1143000" indent="-228600" algn="l" defTabSz="914400" rtl="0" eaLnBrk="1" latinLnBrk="0" hangingPunct="1">
        <a:lnSpc>
          <a:spcPct val="90000"/>
        </a:lnSpc>
        <a:spcBef>
          <a:spcPts val="500"/>
        </a:spcBef>
        <a:buFont typeface="Wingdings" charset="2"/>
        <a:buChar char="§"/>
        <a:defRPr sz="1800" kern="1200">
          <a:solidFill>
            <a:schemeClr val="tx1"/>
          </a:solidFill>
          <a:latin typeface="Tahoma" charset="0"/>
          <a:ea typeface="Tahoma" charset="0"/>
          <a:cs typeface="Tahoma" charset="0"/>
        </a:defRPr>
      </a:lvl3pPr>
      <a:lvl4pPr marL="1600200" indent="-228600" algn="l" defTabSz="914400" rtl="0" eaLnBrk="1" latinLnBrk="0" hangingPunct="1">
        <a:lnSpc>
          <a:spcPct val="90000"/>
        </a:lnSpc>
        <a:spcBef>
          <a:spcPts val="500"/>
        </a:spcBef>
        <a:buFont typeface="Arial"/>
        <a:buChar char="•"/>
        <a:defRPr sz="1600" kern="1200" baseline="0">
          <a:solidFill>
            <a:schemeClr val="tx1"/>
          </a:solidFill>
          <a:latin typeface="Tahoma" charset="0"/>
          <a:ea typeface="Tahoma" charset="0"/>
          <a:cs typeface="Tahoma" charset="0"/>
        </a:defRPr>
      </a:lvl4pPr>
      <a:lvl5pPr marL="2057400" indent="-228600" algn="l" defTabSz="914400" rtl="0" eaLnBrk="1" latinLnBrk="0" hangingPunct="1">
        <a:lnSpc>
          <a:spcPct val="90000"/>
        </a:lnSpc>
        <a:spcBef>
          <a:spcPts val="500"/>
        </a:spcBef>
        <a:buFont typeface="Wingdings" charset="2"/>
        <a:buChar char="§"/>
        <a:defRPr sz="1500" kern="1200">
          <a:solidFill>
            <a:schemeClr val="tx1"/>
          </a:solidFill>
          <a:latin typeface="Tahoma" charset="0"/>
          <a:ea typeface="Tahoma" charset="0"/>
          <a:cs typeface="Tahoma"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nb-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2.xml"/></Relationships>
</file>

<file path=ppt/slides/_rels/slide11.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9.xml"/><Relationship Id="rId1" Type="http://schemas.openxmlformats.org/officeDocument/2006/relationships/slideLayout" Target="../slideLayouts/slideLayout22.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27.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7.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notesSlide" Target="../notesSlides/notesSlide11.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27.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2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7.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2.xml"/></Relationships>
</file>

<file path=ppt/slides/_rels/slide18.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2.xml"/></Relationships>
</file>

<file path=ppt/slides/_rels/slide19.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2.xml"/></Relationships>
</file>

<file path=ppt/slides/_rels/slide2.xml.rels><?xml version="1.0" encoding="UTF-8" standalone="yes"?>
<Relationships xmlns="http://schemas.openxmlformats.org/package/2006/relationships"><Relationship Id="rId3" Type="http://schemas.openxmlformats.org/officeDocument/2006/relationships/image" Target="../media/image14.jpeg"/><Relationship Id="rId7" Type="http://schemas.openxmlformats.org/officeDocument/2006/relationships/image" Target="../media/image18.jpeg"/><Relationship Id="rId2" Type="http://schemas.openxmlformats.org/officeDocument/2006/relationships/image" Target="../media/image13.jpeg"/><Relationship Id="rId1" Type="http://schemas.openxmlformats.org/officeDocument/2006/relationships/slideLayout" Target="../slideLayouts/slideLayout7.xml"/><Relationship Id="rId6" Type="http://schemas.openxmlformats.org/officeDocument/2006/relationships/image" Target="../media/image17.jpeg"/><Relationship Id="rId5" Type="http://schemas.openxmlformats.org/officeDocument/2006/relationships/image" Target="../media/image16.jpeg"/><Relationship Id="rId4" Type="http://schemas.openxmlformats.org/officeDocument/2006/relationships/image" Target="../media/image15.jpeg"/></Relationships>
</file>

<file path=ppt/slides/_rels/slide20.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2.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22.xml"/><Relationship Id="rId4" Type="http://schemas.openxmlformats.org/officeDocument/2006/relationships/image" Target="../media/image32.png"/></Relationships>
</file>

<file path=ppt/slides/_rels/slide22.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2.xml"/></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5.xml"/><Relationship Id="rId1" Type="http://schemas.openxmlformats.org/officeDocument/2006/relationships/slideLayout" Target="../slideLayouts/slideLayout22.xml"/><Relationship Id="rId4" Type="http://schemas.openxmlformats.org/officeDocument/2006/relationships/image" Target="../media/image35.png"/></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6.xml"/><Relationship Id="rId1" Type="http://schemas.openxmlformats.org/officeDocument/2006/relationships/slideLayout" Target="../slideLayouts/slideLayout27.xml"/></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7.xml"/><Relationship Id="rId1" Type="http://schemas.openxmlformats.org/officeDocument/2006/relationships/slideLayout" Target="../slideLayouts/slideLayout27.xml"/></Relationships>
</file>

<file path=ppt/slides/_rels/slide2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8.xml"/><Relationship Id="rId1" Type="http://schemas.openxmlformats.org/officeDocument/2006/relationships/slideLayout" Target="../slideLayouts/slideLayout27.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7.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notesSlide" Target="../notesSlides/notesSlide19.xml"/></Relationships>
</file>

<file path=ppt/slides/_rels/slide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xml"/><Relationship Id="rId1" Type="http://schemas.openxmlformats.org/officeDocument/2006/relationships/slideLayout" Target="../slideLayouts/slideLayout2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2.xml"/></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5.xml"/><Relationship Id="rId1" Type="http://schemas.openxmlformats.org/officeDocument/2006/relationships/slideLayout" Target="../slideLayouts/slideLayout2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2.xml"/></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2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4" name="Picture 3" descr="Flerfarget nettverks bakgrunn">
            <a:extLst>
              <a:ext uri="{FF2B5EF4-FFF2-40B4-BE49-F238E27FC236}">
                <a16:creationId xmlns:a16="http://schemas.microsoft.com/office/drawing/2014/main" id="{B508DB3F-C9C8-499A-A287-CDDE1965AECC}"/>
              </a:ext>
            </a:extLst>
          </p:cNvPr>
          <p:cNvPicPr>
            <a:picLocks noChangeAspect="1"/>
          </p:cNvPicPr>
          <p:nvPr/>
        </p:nvPicPr>
        <p:blipFill rotWithShape="1">
          <a:blip r:embed="rId3"/>
          <a:srcRect r="67"/>
          <a:stretch/>
        </p:blipFill>
        <p:spPr>
          <a:xfrm>
            <a:off x="-232" y="10"/>
            <a:ext cx="12192231" cy="6862703"/>
          </a:xfrm>
          <a:prstGeom prst="rect">
            <a:avLst/>
          </a:prstGeom>
        </p:spPr>
      </p:pic>
      <p:sp>
        <p:nvSpPr>
          <p:cNvPr id="14" name="Rectangle: Rounded Corners 13">
            <a:extLst>
              <a:ext uri="{FF2B5EF4-FFF2-40B4-BE49-F238E27FC236}">
                <a16:creationId xmlns:a16="http://schemas.microsoft.com/office/drawing/2014/main" id="{11DD454E-060A-4347-B22F-E1DF4219BB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52688" y="1262063"/>
            <a:ext cx="7286625" cy="4333875"/>
          </a:xfrm>
          <a:prstGeom prst="roundRect">
            <a:avLst>
              <a:gd name="adj" fmla="val 2837"/>
            </a:avLst>
          </a:prstGeom>
          <a:ln w="0">
            <a:noFill/>
            <a:prstDash val="solid"/>
            <a:round/>
            <a:headEnd/>
            <a:tailEnd/>
          </a:ln>
        </p:spPr>
        <p:style>
          <a:lnRef idx="0">
            <a:scrgbClr r="0" g="0" b="0"/>
          </a:lnRef>
          <a:fillRef idx="1003">
            <a:schemeClr val="dk2"/>
          </a:fillRef>
          <a:effectRef idx="0">
            <a:scrgbClr r="0" g="0" b="0"/>
          </a:effectRef>
          <a:fontRef idx="major"/>
        </p:style>
        <p:txBody>
          <a:bodyPr/>
          <a:lstStyle/>
          <a:p>
            <a:endParaRPr lang="en-US">
              <a:solidFill>
                <a:schemeClr val="tx1"/>
              </a:solidFill>
            </a:endParaRPr>
          </a:p>
        </p:txBody>
      </p:sp>
      <p:sp>
        <p:nvSpPr>
          <p:cNvPr id="2" name="Tittel 1">
            <a:extLst>
              <a:ext uri="{FF2B5EF4-FFF2-40B4-BE49-F238E27FC236}">
                <a16:creationId xmlns:a16="http://schemas.microsoft.com/office/drawing/2014/main" id="{691F6F34-4222-4F6E-AB05-0F7866F34B98}"/>
              </a:ext>
            </a:extLst>
          </p:cNvPr>
          <p:cNvSpPr>
            <a:spLocks noGrp="1"/>
          </p:cNvSpPr>
          <p:nvPr>
            <p:ph type="ctrTitle"/>
          </p:nvPr>
        </p:nvSpPr>
        <p:spPr>
          <a:xfrm>
            <a:off x="2933189" y="1778558"/>
            <a:ext cx="3851078" cy="1935313"/>
          </a:xfrm>
        </p:spPr>
        <p:txBody>
          <a:bodyPr anchor="b">
            <a:normAutofit/>
          </a:bodyPr>
          <a:lstStyle/>
          <a:p>
            <a:pPr algn="l">
              <a:lnSpc>
                <a:spcPct val="90000"/>
              </a:lnSpc>
            </a:pPr>
            <a:r>
              <a:rPr lang="nb-NO" sz="2800" dirty="0">
                <a:solidFill>
                  <a:srgbClr val="E3E3E3"/>
                </a:solidFill>
              </a:rPr>
              <a:t>Computed Tomography (CT)</a:t>
            </a:r>
          </a:p>
        </p:txBody>
      </p:sp>
      <p:sp>
        <p:nvSpPr>
          <p:cNvPr id="3" name="Undertittel 2">
            <a:extLst>
              <a:ext uri="{FF2B5EF4-FFF2-40B4-BE49-F238E27FC236}">
                <a16:creationId xmlns:a16="http://schemas.microsoft.com/office/drawing/2014/main" id="{1612510A-5670-4FBC-B8EC-73C4104344C8}"/>
              </a:ext>
            </a:extLst>
          </p:cNvPr>
          <p:cNvSpPr>
            <a:spLocks noGrp="1"/>
          </p:cNvSpPr>
          <p:nvPr>
            <p:ph type="subTitle" idx="1"/>
          </p:nvPr>
        </p:nvSpPr>
        <p:spPr>
          <a:xfrm>
            <a:off x="2933188" y="4411979"/>
            <a:ext cx="3717704" cy="706511"/>
          </a:xfrm>
        </p:spPr>
        <p:txBody>
          <a:bodyPr>
            <a:normAutofit/>
          </a:bodyPr>
          <a:lstStyle/>
          <a:p>
            <a:pPr algn="l">
              <a:spcBef>
                <a:spcPts val="0"/>
              </a:spcBef>
              <a:spcAft>
                <a:spcPts val="0"/>
              </a:spcAft>
            </a:pPr>
            <a:r>
              <a:rPr lang="nb-NO" dirty="0">
                <a:solidFill>
                  <a:srgbClr val="E3E3E3"/>
                </a:solidFill>
                <a:latin typeface="Georgia" panose="02040502050405020303" pitchFamily="18" charset="0"/>
              </a:rPr>
              <a:t>Morteza Esmaeili</a:t>
            </a:r>
          </a:p>
          <a:p>
            <a:pPr algn="l">
              <a:spcBef>
                <a:spcPts val="0"/>
              </a:spcBef>
              <a:spcAft>
                <a:spcPts val="0"/>
              </a:spcAft>
            </a:pPr>
            <a:r>
              <a:rPr lang="nb-NO" dirty="0">
                <a:solidFill>
                  <a:srgbClr val="E3E3E3"/>
                </a:solidFill>
                <a:latin typeface="Georgia" panose="02040502050405020303" pitchFamily="18" charset="0"/>
              </a:rPr>
              <a:t>MTE200, H2024</a:t>
            </a:r>
          </a:p>
        </p:txBody>
      </p:sp>
      <p:pic>
        <p:nvPicPr>
          <p:cNvPr id="6" name="Bilde 8">
            <a:extLst>
              <a:ext uri="{FF2B5EF4-FFF2-40B4-BE49-F238E27FC236}">
                <a16:creationId xmlns:a16="http://schemas.microsoft.com/office/drawing/2014/main" id="{F940D644-DECA-437C-B1F3-0F4C6BBC8818}"/>
              </a:ext>
            </a:extLst>
          </p:cNvPr>
          <p:cNvPicPr>
            <a:picLocks noChangeAspect="1"/>
          </p:cNvPicPr>
          <p:nvPr/>
        </p:nvPicPr>
        <p:blipFill rotWithShape="1">
          <a:blip r:embed="rId4">
            <a:extLst>
              <a:ext uri="{28A0092B-C50C-407E-A947-70E740481C1C}">
                <a14:useLocalDpi xmlns:a14="http://schemas.microsoft.com/office/drawing/2010/main" val="0"/>
              </a:ext>
            </a:extLst>
          </a:blip>
          <a:srcRect l="16922" r="17801" b="3"/>
          <a:stretch/>
        </p:blipFill>
        <p:spPr>
          <a:xfrm>
            <a:off x="6954547" y="1426464"/>
            <a:ext cx="2614486" cy="4005072"/>
          </a:xfrm>
          <a:custGeom>
            <a:avLst/>
            <a:gdLst/>
            <a:ahLst/>
            <a:cxnLst/>
            <a:rect l="l" t="t" r="r" b="b"/>
            <a:pathLst>
              <a:path w="2614486" h="4005072">
                <a:moveTo>
                  <a:pt x="0" y="0"/>
                </a:moveTo>
                <a:lnTo>
                  <a:pt x="2475150" y="0"/>
                </a:lnTo>
                <a:cubicBezTo>
                  <a:pt x="2552103" y="0"/>
                  <a:pt x="2614486" y="62383"/>
                  <a:pt x="2614486" y="139336"/>
                </a:cubicBezTo>
                <a:lnTo>
                  <a:pt x="2614486" y="3865736"/>
                </a:lnTo>
                <a:cubicBezTo>
                  <a:pt x="2614486" y="3942689"/>
                  <a:pt x="2552103" y="4005072"/>
                  <a:pt x="2475150" y="4005072"/>
                </a:cubicBezTo>
                <a:lnTo>
                  <a:pt x="0" y="4005072"/>
                </a:lnTo>
                <a:close/>
              </a:path>
            </a:pathLst>
          </a:custGeom>
        </p:spPr>
      </p:pic>
    </p:spTree>
    <p:extLst>
      <p:ext uri="{BB962C8B-B14F-4D97-AF65-F5344CB8AC3E}">
        <p14:creationId xmlns:p14="http://schemas.microsoft.com/office/powerpoint/2010/main" val="36002303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7CC91D-FA3B-4FA0-9FDD-2C8FF6D230ED}"/>
              </a:ext>
            </a:extLst>
          </p:cNvPr>
          <p:cNvSpPr>
            <a:spLocks noGrp="1"/>
          </p:cNvSpPr>
          <p:nvPr>
            <p:ph type="title"/>
          </p:nvPr>
        </p:nvSpPr>
        <p:spPr/>
        <p:txBody>
          <a:bodyPr>
            <a:normAutofit/>
          </a:bodyPr>
          <a:lstStyle/>
          <a:p>
            <a:r>
              <a:rPr lang="en-US" sz="3200" dirty="0"/>
              <a:t>Technology evolution</a:t>
            </a:r>
          </a:p>
        </p:txBody>
      </p:sp>
      <p:sp>
        <p:nvSpPr>
          <p:cNvPr id="4" name="Text Placeholder 3">
            <a:extLst>
              <a:ext uri="{FF2B5EF4-FFF2-40B4-BE49-F238E27FC236}">
                <a16:creationId xmlns:a16="http://schemas.microsoft.com/office/drawing/2014/main" id="{39BEFC72-F22C-41E3-9FCF-AF95C63271D2}"/>
              </a:ext>
            </a:extLst>
          </p:cNvPr>
          <p:cNvSpPr>
            <a:spLocks noGrp="1"/>
          </p:cNvSpPr>
          <p:nvPr>
            <p:ph type="body" sz="quarter" idx="13"/>
          </p:nvPr>
        </p:nvSpPr>
        <p:spPr/>
        <p:txBody>
          <a:bodyPr>
            <a:normAutofit/>
          </a:bodyPr>
          <a:lstStyle/>
          <a:p>
            <a:r>
              <a:rPr lang="en-US" sz="2000" dirty="0"/>
              <a:t>The evolution of CT scanners has resulted from improvements in: </a:t>
            </a:r>
          </a:p>
          <a:p>
            <a:pPr lvl="1">
              <a:buFont typeface="Courier New" panose="02070309020205020404" pitchFamily="49" charset="0"/>
              <a:buChar char="o"/>
            </a:pPr>
            <a:r>
              <a:rPr lang="en-US" sz="2000" dirty="0"/>
              <a:t>X-ray tube performance </a:t>
            </a:r>
          </a:p>
          <a:p>
            <a:pPr lvl="1">
              <a:buFont typeface="Courier New" panose="02070309020205020404" pitchFamily="49" charset="0"/>
              <a:buChar char="o"/>
            </a:pPr>
            <a:r>
              <a:rPr lang="en-US" sz="2000" dirty="0"/>
              <a:t>Scan times </a:t>
            </a:r>
          </a:p>
          <a:p>
            <a:pPr lvl="1">
              <a:buFont typeface="Courier New" panose="02070309020205020404" pitchFamily="49" charset="0"/>
              <a:buChar char="o"/>
            </a:pPr>
            <a:r>
              <a:rPr lang="en-US" sz="2000" dirty="0"/>
              <a:t>Image-reconstruction time </a:t>
            </a:r>
          </a:p>
          <a:p>
            <a:pPr lvl="1">
              <a:buFont typeface="Courier New" panose="02070309020205020404" pitchFamily="49" charset="0"/>
              <a:buChar char="o"/>
            </a:pPr>
            <a:r>
              <a:rPr lang="en-US" sz="2000" dirty="0"/>
              <a:t>Reduction and, in some cases, elimination of image artifacts</a:t>
            </a:r>
          </a:p>
          <a:p>
            <a:pPr lvl="1">
              <a:buFont typeface="Courier New" panose="02070309020205020404" pitchFamily="49" charset="0"/>
              <a:buChar char="o"/>
            </a:pPr>
            <a:r>
              <a:rPr lang="en-US" sz="2000" dirty="0"/>
              <a:t>Reduction in the amount of radiation exposure to patients</a:t>
            </a:r>
          </a:p>
        </p:txBody>
      </p:sp>
    </p:spTree>
    <p:extLst>
      <p:ext uri="{BB962C8B-B14F-4D97-AF65-F5344CB8AC3E}">
        <p14:creationId xmlns:p14="http://schemas.microsoft.com/office/powerpoint/2010/main" val="10734200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F72F97-46C8-4A00-A73F-83FCE10979CB}"/>
              </a:ext>
            </a:extLst>
          </p:cNvPr>
          <p:cNvSpPr>
            <a:spLocks noGrp="1"/>
          </p:cNvSpPr>
          <p:nvPr>
            <p:ph type="title"/>
          </p:nvPr>
        </p:nvSpPr>
        <p:spPr/>
        <p:txBody>
          <a:bodyPr>
            <a:normAutofit/>
          </a:bodyPr>
          <a:lstStyle/>
          <a:p>
            <a:r>
              <a:rPr lang="en-US" sz="3200" dirty="0"/>
              <a:t>Major elements</a:t>
            </a:r>
          </a:p>
        </p:txBody>
      </p:sp>
      <p:sp>
        <p:nvSpPr>
          <p:cNvPr id="4" name="Text Placeholder 3">
            <a:extLst>
              <a:ext uri="{FF2B5EF4-FFF2-40B4-BE49-F238E27FC236}">
                <a16:creationId xmlns:a16="http://schemas.microsoft.com/office/drawing/2014/main" id="{4ED241A6-8EC3-46DC-A655-3655A7878AB1}"/>
              </a:ext>
            </a:extLst>
          </p:cNvPr>
          <p:cNvSpPr>
            <a:spLocks noGrp="1"/>
          </p:cNvSpPr>
          <p:nvPr>
            <p:ph type="body" sz="quarter" idx="13"/>
          </p:nvPr>
        </p:nvSpPr>
        <p:spPr>
          <a:xfrm>
            <a:off x="1670049" y="1938337"/>
            <a:ext cx="4309270" cy="3953503"/>
          </a:xfrm>
        </p:spPr>
        <p:txBody>
          <a:bodyPr>
            <a:normAutofit/>
          </a:bodyPr>
          <a:lstStyle/>
          <a:p>
            <a:r>
              <a:rPr lang="en-US" sz="2000" dirty="0"/>
              <a:t>The scanning gantry</a:t>
            </a:r>
          </a:p>
          <a:p>
            <a:endParaRPr lang="en-US" sz="2000" dirty="0"/>
          </a:p>
          <a:p>
            <a:r>
              <a:rPr lang="en-US" sz="2000" dirty="0"/>
              <a:t>The data-handling unit</a:t>
            </a:r>
          </a:p>
          <a:p>
            <a:endParaRPr lang="en-US" sz="2000" dirty="0"/>
          </a:p>
          <a:p>
            <a:r>
              <a:rPr lang="en-US" sz="2000" dirty="0"/>
              <a:t>A storage facility</a:t>
            </a:r>
          </a:p>
        </p:txBody>
      </p:sp>
      <p:pic>
        <p:nvPicPr>
          <p:cNvPr id="6" name="Picture 5">
            <a:extLst>
              <a:ext uri="{FF2B5EF4-FFF2-40B4-BE49-F238E27FC236}">
                <a16:creationId xmlns:a16="http://schemas.microsoft.com/office/drawing/2014/main" id="{EE929E49-C7E8-4771-88F7-F570A8645DB7}"/>
              </a:ext>
            </a:extLst>
          </p:cNvPr>
          <p:cNvPicPr>
            <a:picLocks noChangeAspect="1"/>
          </p:cNvPicPr>
          <p:nvPr/>
        </p:nvPicPr>
        <p:blipFill rotWithShape="1">
          <a:blip r:embed="rId3">
            <a:extLst>
              <a:ext uri="{28A0092B-C50C-407E-A947-70E740481C1C}">
                <a14:useLocalDpi xmlns:a14="http://schemas.microsoft.com/office/drawing/2010/main" val="0"/>
              </a:ext>
            </a:extLst>
          </a:blip>
          <a:srcRect l="7551" r="9677"/>
          <a:stretch/>
        </p:blipFill>
        <p:spPr>
          <a:xfrm>
            <a:off x="6643687" y="1743688"/>
            <a:ext cx="4957763" cy="3370624"/>
          </a:xfrm>
          <a:prstGeom prst="rect">
            <a:avLst/>
          </a:prstGeom>
        </p:spPr>
      </p:pic>
    </p:spTree>
    <p:extLst>
      <p:ext uri="{BB962C8B-B14F-4D97-AF65-F5344CB8AC3E}">
        <p14:creationId xmlns:p14="http://schemas.microsoft.com/office/powerpoint/2010/main" val="28581736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A4478FA-84D3-4E16-AC43-DB113C45184C}"/>
              </a:ext>
            </a:extLst>
          </p:cNvPr>
          <p:cNvPicPr>
            <a:picLocks noChangeAspect="1"/>
          </p:cNvPicPr>
          <p:nvPr/>
        </p:nvPicPr>
        <p:blipFill>
          <a:blip r:embed="rId3"/>
          <a:stretch>
            <a:fillRect/>
          </a:stretch>
        </p:blipFill>
        <p:spPr>
          <a:xfrm>
            <a:off x="1839924" y="266348"/>
            <a:ext cx="7686290" cy="6325304"/>
          </a:xfrm>
          <a:prstGeom prst="rect">
            <a:avLst/>
          </a:prstGeom>
        </p:spPr>
      </p:pic>
    </p:spTree>
    <p:extLst>
      <p:ext uri="{BB962C8B-B14F-4D97-AF65-F5344CB8AC3E}">
        <p14:creationId xmlns:p14="http://schemas.microsoft.com/office/powerpoint/2010/main" val="2036093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Screen Recording 5">
            <a:hlinkClick r:id="" action="ppaction://media"/>
            <a:extLst>
              <a:ext uri="{FF2B5EF4-FFF2-40B4-BE49-F238E27FC236}">
                <a16:creationId xmlns:a16="http://schemas.microsoft.com/office/drawing/2014/main" id="{5FB253B1-9CD8-4553-9628-B7A6173B9B6C}"/>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413918" y="2922544"/>
            <a:ext cx="5364163" cy="3475037"/>
          </a:xfrm>
          <a:prstGeom prst="rect">
            <a:avLst/>
          </a:prstGeom>
        </p:spPr>
      </p:pic>
      <p:pic>
        <p:nvPicPr>
          <p:cNvPr id="10" name="Picture 9">
            <a:extLst>
              <a:ext uri="{FF2B5EF4-FFF2-40B4-BE49-F238E27FC236}">
                <a16:creationId xmlns:a16="http://schemas.microsoft.com/office/drawing/2014/main" id="{1A096783-E03F-4BA1-B7D9-B08C6A44AE46}"/>
              </a:ext>
            </a:extLst>
          </p:cNvPr>
          <p:cNvPicPr>
            <a:picLocks noChangeAspect="1"/>
          </p:cNvPicPr>
          <p:nvPr/>
        </p:nvPicPr>
        <p:blipFill>
          <a:blip r:embed="rId6"/>
          <a:stretch>
            <a:fillRect/>
          </a:stretch>
        </p:blipFill>
        <p:spPr>
          <a:xfrm>
            <a:off x="3202629" y="342900"/>
            <a:ext cx="5786742" cy="2506980"/>
          </a:xfrm>
          <a:prstGeom prst="rect">
            <a:avLst/>
          </a:prstGeom>
        </p:spPr>
      </p:pic>
    </p:spTree>
    <p:extLst>
      <p:ext uri="{BB962C8B-B14F-4D97-AF65-F5344CB8AC3E}">
        <p14:creationId xmlns:p14="http://schemas.microsoft.com/office/powerpoint/2010/main" val="2751699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429"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F76FD3B-F9DC-46D2-9192-2153467E683D}"/>
              </a:ext>
            </a:extLst>
          </p:cNvPr>
          <p:cNvPicPr>
            <a:picLocks noChangeAspect="1"/>
          </p:cNvPicPr>
          <p:nvPr/>
        </p:nvPicPr>
        <p:blipFill rotWithShape="1">
          <a:blip r:embed="rId3"/>
          <a:srcRect t="52877" r="48312"/>
          <a:stretch/>
        </p:blipFill>
        <p:spPr>
          <a:xfrm>
            <a:off x="2083190" y="418412"/>
            <a:ext cx="8025619" cy="6021175"/>
          </a:xfrm>
          <a:prstGeom prst="rect">
            <a:avLst/>
          </a:prstGeom>
        </p:spPr>
      </p:pic>
    </p:spTree>
    <p:extLst>
      <p:ext uri="{BB962C8B-B14F-4D97-AF65-F5344CB8AC3E}">
        <p14:creationId xmlns:p14="http://schemas.microsoft.com/office/powerpoint/2010/main" val="25641271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E6345D3-BAE1-4581-A1FC-2EC29F25B032}"/>
              </a:ext>
            </a:extLst>
          </p:cNvPr>
          <p:cNvPicPr>
            <a:picLocks noChangeAspect="1"/>
          </p:cNvPicPr>
          <p:nvPr/>
        </p:nvPicPr>
        <p:blipFill rotWithShape="1">
          <a:blip r:embed="rId3"/>
          <a:srcRect l="51126" t="55157"/>
          <a:stretch/>
        </p:blipFill>
        <p:spPr>
          <a:xfrm>
            <a:off x="1955541" y="385762"/>
            <a:ext cx="8280917" cy="6252552"/>
          </a:xfrm>
          <a:prstGeom prst="rect">
            <a:avLst/>
          </a:prstGeom>
        </p:spPr>
      </p:pic>
    </p:spTree>
    <p:extLst>
      <p:ext uri="{BB962C8B-B14F-4D97-AF65-F5344CB8AC3E}">
        <p14:creationId xmlns:p14="http://schemas.microsoft.com/office/powerpoint/2010/main" val="5240417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10C145-0A92-45BB-9A19-C34CB80738ED}"/>
              </a:ext>
            </a:extLst>
          </p:cNvPr>
          <p:cNvSpPr>
            <a:spLocks noGrp="1"/>
          </p:cNvSpPr>
          <p:nvPr>
            <p:ph type="title"/>
          </p:nvPr>
        </p:nvSpPr>
        <p:spPr>
          <a:xfrm>
            <a:off x="1321358" y="879894"/>
            <a:ext cx="9993086" cy="692957"/>
          </a:xfrm>
        </p:spPr>
        <p:txBody>
          <a:bodyPr>
            <a:noAutofit/>
          </a:bodyPr>
          <a:lstStyle/>
          <a:p>
            <a:r>
              <a:rPr lang="en-US" altLang="en-US" sz="3200" dirty="0"/>
              <a:t>Data Acquisition, Timing &amp; Transfer</a:t>
            </a:r>
            <a:endParaRPr lang="en-US" sz="3200" dirty="0"/>
          </a:p>
        </p:txBody>
      </p:sp>
      <p:sp>
        <p:nvSpPr>
          <p:cNvPr id="4" name="Text Placeholder 3">
            <a:extLst>
              <a:ext uri="{FF2B5EF4-FFF2-40B4-BE49-F238E27FC236}">
                <a16:creationId xmlns:a16="http://schemas.microsoft.com/office/drawing/2014/main" id="{6A9A0024-EE1D-4532-8FB4-1BF3748179A2}"/>
              </a:ext>
            </a:extLst>
          </p:cNvPr>
          <p:cNvSpPr>
            <a:spLocks noGrp="1"/>
          </p:cNvSpPr>
          <p:nvPr>
            <p:ph type="body" sz="quarter" idx="13"/>
          </p:nvPr>
        </p:nvSpPr>
        <p:spPr/>
        <p:txBody>
          <a:bodyPr/>
          <a:lstStyle/>
          <a:p>
            <a:r>
              <a:rPr lang="en-US" altLang="en-US" sz="2000" dirty="0"/>
              <a:t>Data Acquisition - measuring x-ray absorption</a:t>
            </a:r>
          </a:p>
          <a:p>
            <a:endParaRPr lang="en-US" altLang="en-US" sz="2000" dirty="0"/>
          </a:p>
          <a:p>
            <a:r>
              <a:rPr lang="en-US" altLang="en-US" sz="2000" dirty="0"/>
              <a:t>Data Timing - inherent in sampled (analog-to-digital) systems, determines image quality</a:t>
            </a:r>
          </a:p>
          <a:p>
            <a:endParaRPr lang="en-US" altLang="en-US" sz="2000" dirty="0"/>
          </a:p>
          <a:p>
            <a:r>
              <a:rPr lang="en-US" altLang="en-US" sz="2000" dirty="0"/>
              <a:t>Data Transfer - moves data from A/D converters and the pre-processing circuitry in the gantry to the image reconstruction subsystem in the console</a:t>
            </a:r>
          </a:p>
          <a:p>
            <a:endParaRPr lang="en-US" altLang="en-US" sz="2000" dirty="0"/>
          </a:p>
          <a:p>
            <a:r>
              <a:rPr lang="en-US" altLang="en-US" sz="2000" dirty="0"/>
              <a:t>Data Pre-processing - performs necessary calculations &amp; corrections which also reduce the amount of data to be transferred</a:t>
            </a:r>
          </a:p>
        </p:txBody>
      </p:sp>
    </p:spTree>
    <p:extLst>
      <p:ext uri="{BB962C8B-B14F-4D97-AF65-F5344CB8AC3E}">
        <p14:creationId xmlns:p14="http://schemas.microsoft.com/office/powerpoint/2010/main" val="40860203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BDDF9E-8F44-4F29-8671-95D4ECAC99EE}"/>
              </a:ext>
            </a:extLst>
          </p:cNvPr>
          <p:cNvSpPr>
            <a:spLocks noGrp="1"/>
          </p:cNvSpPr>
          <p:nvPr>
            <p:ph type="title"/>
          </p:nvPr>
        </p:nvSpPr>
        <p:spPr/>
        <p:txBody>
          <a:bodyPr>
            <a:normAutofit/>
          </a:bodyPr>
          <a:lstStyle/>
          <a:p>
            <a:r>
              <a:rPr lang="en-US" altLang="en-US" sz="3200" dirty="0"/>
              <a:t>Images from </a:t>
            </a:r>
            <a:r>
              <a:rPr lang="en-US" altLang="en-US" sz="3200" dirty="0" err="1"/>
              <a:t>Backprojection</a:t>
            </a:r>
            <a:r>
              <a:rPr lang="en-US" altLang="en-US" sz="3200" dirty="0"/>
              <a:t> - 1</a:t>
            </a:r>
            <a:endParaRPr lang="en-US" sz="3200" dirty="0"/>
          </a:p>
        </p:txBody>
      </p:sp>
      <p:pic>
        <p:nvPicPr>
          <p:cNvPr id="5" name="Picture 3">
            <a:extLst>
              <a:ext uri="{FF2B5EF4-FFF2-40B4-BE49-F238E27FC236}">
                <a16:creationId xmlns:a16="http://schemas.microsoft.com/office/drawing/2014/main" id="{86FC0D83-E265-4B2B-8783-5BF52806A7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31142" y="1507332"/>
            <a:ext cx="6929716" cy="4941382"/>
          </a:xfrm>
          <a:prstGeom prst="rect">
            <a:avLst/>
          </a:prstGeom>
          <a:noFill/>
          <a:extLst>
            <a:ext uri="{909E8E84-426E-40DD-AFC4-6F175D3DCCD1}">
              <a14:hiddenFill xmlns:a14="http://schemas.microsoft.com/office/drawing/2010/main">
                <a:solidFill>
                  <a:srgbClr val="FFFFFF"/>
                </a:solidFill>
              </a14:hiddenFill>
            </a:ext>
          </a:extLst>
        </p:spPr>
      </p:pic>
      <p:sp>
        <p:nvSpPr>
          <p:cNvPr id="6" name="Text Box 5">
            <a:extLst>
              <a:ext uri="{FF2B5EF4-FFF2-40B4-BE49-F238E27FC236}">
                <a16:creationId xmlns:a16="http://schemas.microsoft.com/office/drawing/2014/main" id="{98D68771-9908-4100-94AF-CBFE441C68A4}"/>
              </a:ext>
            </a:extLst>
          </p:cNvPr>
          <p:cNvSpPr txBox="1">
            <a:spLocks noChangeArrowheads="1"/>
          </p:cNvSpPr>
          <p:nvPr/>
        </p:nvSpPr>
        <p:spPr bwMode="auto">
          <a:xfrm>
            <a:off x="421342" y="1888229"/>
            <a:ext cx="2209800" cy="161607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2000" dirty="0">
                <a:latin typeface="Tahoma" panose="020B0604030504040204" pitchFamily="34" charset="0"/>
                <a:ea typeface="Tahoma" panose="020B0604030504040204" pitchFamily="34" charset="0"/>
                <a:cs typeface="Tahoma" panose="020B0604030504040204" pitchFamily="34" charset="0"/>
              </a:rPr>
              <a:t>ray sum =</a:t>
            </a:r>
          </a:p>
          <a:p>
            <a:r>
              <a:rPr lang="en-US" altLang="en-US" sz="2000" dirty="0">
                <a:latin typeface="Tahoma" panose="020B0604030504040204" pitchFamily="34" charset="0"/>
                <a:ea typeface="Tahoma" panose="020B0604030504040204" pitchFamily="34" charset="0"/>
                <a:cs typeface="Tahoma" panose="020B0604030504040204" pitchFamily="34" charset="0"/>
              </a:rPr>
              <a:t>data from one detector during one integration period</a:t>
            </a:r>
            <a:endParaRPr lang="en-US" altLang="en-US" dirty="0">
              <a:latin typeface="Tahoma" panose="020B0604030504040204" pitchFamily="34" charset="0"/>
              <a:ea typeface="Tahoma" panose="020B0604030504040204" pitchFamily="34" charset="0"/>
              <a:cs typeface="Tahoma" panose="020B0604030504040204" pitchFamily="34" charset="0"/>
            </a:endParaRPr>
          </a:p>
        </p:txBody>
      </p:sp>
      <p:sp>
        <p:nvSpPr>
          <p:cNvPr id="7" name="Text Box 4">
            <a:extLst>
              <a:ext uri="{FF2B5EF4-FFF2-40B4-BE49-F238E27FC236}">
                <a16:creationId xmlns:a16="http://schemas.microsoft.com/office/drawing/2014/main" id="{AD4F62AE-4001-4FBD-AF5F-542EA85724CF}"/>
              </a:ext>
            </a:extLst>
          </p:cNvPr>
          <p:cNvSpPr txBox="1">
            <a:spLocks noChangeArrowheads="1"/>
          </p:cNvSpPr>
          <p:nvPr/>
        </p:nvSpPr>
        <p:spPr bwMode="auto">
          <a:xfrm>
            <a:off x="8570258" y="1507332"/>
            <a:ext cx="3200400" cy="1323439"/>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en-US" altLang="en-US" sz="2000" dirty="0">
                <a:latin typeface="Tahoma" panose="020B0604030504040204" pitchFamily="34" charset="0"/>
                <a:ea typeface="Tahoma" panose="020B0604030504040204" pitchFamily="34" charset="0"/>
                <a:cs typeface="Tahoma" panose="020B0604030504040204" pitchFamily="34" charset="0"/>
              </a:rPr>
              <a:t>projection =</a:t>
            </a:r>
          </a:p>
          <a:p>
            <a:pPr algn="l"/>
            <a:r>
              <a:rPr lang="en-US" altLang="en-US" sz="2000" dirty="0">
                <a:latin typeface="Tahoma" panose="020B0604030504040204" pitchFamily="34" charset="0"/>
                <a:ea typeface="Tahoma" panose="020B0604030504040204" pitchFamily="34" charset="0"/>
                <a:cs typeface="Tahoma" panose="020B0604030504040204" pitchFamily="34" charset="0"/>
              </a:rPr>
              <a:t>set of ray sums collected at the same time (iso-time)</a:t>
            </a:r>
            <a:endParaRPr lang="en-US" altLang="en-US"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794734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BDDF9E-8F44-4F29-8671-95D4ECAC99EE}"/>
              </a:ext>
            </a:extLst>
          </p:cNvPr>
          <p:cNvSpPr>
            <a:spLocks noGrp="1"/>
          </p:cNvSpPr>
          <p:nvPr>
            <p:ph type="title"/>
          </p:nvPr>
        </p:nvSpPr>
        <p:spPr/>
        <p:txBody>
          <a:bodyPr>
            <a:normAutofit/>
          </a:bodyPr>
          <a:lstStyle/>
          <a:p>
            <a:r>
              <a:rPr lang="en-US" altLang="en-US" sz="3200" dirty="0"/>
              <a:t>Images from </a:t>
            </a:r>
            <a:r>
              <a:rPr lang="en-US" altLang="en-US" sz="3200" dirty="0" err="1"/>
              <a:t>Backprojection</a:t>
            </a:r>
            <a:r>
              <a:rPr lang="en-US" altLang="en-US" sz="3200" dirty="0"/>
              <a:t> - 2</a:t>
            </a:r>
            <a:endParaRPr lang="en-US" sz="3200" dirty="0"/>
          </a:p>
        </p:txBody>
      </p:sp>
      <p:pic>
        <p:nvPicPr>
          <p:cNvPr id="7" name="Picture 3">
            <a:extLst>
              <a:ext uri="{FF2B5EF4-FFF2-40B4-BE49-F238E27FC236}">
                <a16:creationId xmlns:a16="http://schemas.microsoft.com/office/drawing/2014/main" id="{F10E67E2-C9C9-4008-994E-F3F2BDA8C9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53556" y="1471108"/>
            <a:ext cx="6084888" cy="52593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6238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BDDF9E-8F44-4F29-8671-95D4ECAC99EE}"/>
              </a:ext>
            </a:extLst>
          </p:cNvPr>
          <p:cNvSpPr>
            <a:spLocks noGrp="1"/>
          </p:cNvSpPr>
          <p:nvPr>
            <p:ph type="title"/>
          </p:nvPr>
        </p:nvSpPr>
        <p:spPr/>
        <p:txBody>
          <a:bodyPr>
            <a:normAutofit/>
          </a:bodyPr>
          <a:lstStyle/>
          <a:p>
            <a:r>
              <a:rPr lang="en-US" altLang="en-US" sz="3200" dirty="0"/>
              <a:t>Images from </a:t>
            </a:r>
            <a:r>
              <a:rPr lang="en-US" altLang="en-US" sz="3200" dirty="0" err="1"/>
              <a:t>Backprojection</a:t>
            </a:r>
            <a:r>
              <a:rPr lang="en-US" altLang="en-US" sz="3200" dirty="0"/>
              <a:t> - 3</a:t>
            </a:r>
            <a:endParaRPr lang="en-US" sz="3200" dirty="0"/>
          </a:p>
        </p:txBody>
      </p:sp>
      <p:pic>
        <p:nvPicPr>
          <p:cNvPr id="4" name="Picture 3">
            <a:extLst>
              <a:ext uri="{FF2B5EF4-FFF2-40B4-BE49-F238E27FC236}">
                <a16:creationId xmlns:a16="http://schemas.microsoft.com/office/drawing/2014/main" id="{BF6F117B-1046-4C59-8AEF-0886D8D311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31142" y="1507332"/>
            <a:ext cx="5675757" cy="5343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66212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24">
            <a:extLst>
              <a:ext uri="{FF2B5EF4-FFF2-40B4-BE49-F238E27FC236}">
                <a16:creationId xmlns:a16="http://schemas.microsoft.com/office/drawing/2014/main" id="{6274A7A8-F300-4552-AB49-B341074ED9D1}"/>
              </a:ext>
            </a:extLst>
          </p:cNvPr>
          <p:cNvSpPr txBox="1"/>
          <p:nvPr/>
        </p:nvSpPr>
        <p:spPr>
          <a:xfrm>
            <a:off x="3082619" y="494788"/>
            <a:ext cx="6473825" cy="656783"/>
          </a:xfrm>
          <a:prstGeom prst="rect">
            <a:avLst/>
          </a:prstGeom>
          <a:noFill/>
        </p:spPr>
        <p:txBody>
          <a:bodyPr>
            <a:spAutoFit/>
          </a:bodyPr>
          <a:lstStyle/>
          <a:p>
            <a:pPr>
              <a:defRPr/>
            </a:pPr>
            <a:endParaRPr lang="en-US" sz="1668" dirty="0"/>
          </a:p>
          <a:p>
            <a:pPr>
              <a:defRPr/>
            </a:pPr>
            <a:r>
              <a:rPr lang="en-US" sz="2000" b="1" dirty="0"/>
              <a:t>X-rays</a:t>
            </a:r>
            <a:endParaRPr lang="en-US" b="1" dirty="0"/>
          </a:p>
        </p:txBody>
      </p:sp>
      <p:grpSp>
        <p:nvGrpSpPr>
          <p:cNvPr id="3" name="Grupo 4">
            <a:extLst>
              <a:ext uri="{FF2B5EF4-FFF2-40B4-BE49-F238E27FC236}">
                <a16:creationId xmlns:a16="http://schemas.microsoft.com/office/drawing/2014/main" id="{480A755D-52EA-483A-B66C-0AFD25AE44E8}"/>
              </a:ext>
            </a:extLst>
          </p:cNvPr>
          <p:cNvGrpSpPr>
            <a:grpSpLocks/>
          </p:cNvGrpSpPr>
          <p:nvPr/>
        </p:nvGrpSpPr>
        <p:grpSpPr bwMode="auto">
          <a:xfrm>
            <a:off x="3586651" y="1293080"/>
            <a:ext cx="6473825" cy="1152525"/>
            <a:chOff x="1687794" y="1856419"/>
            <a:chExt cx="6473171" cy="1152000"/>
          </a:xfrm>
        </p:grpSpPr>
        <p:pic>
          <p:nvPicPr>
            <p:cNvPr id="4" name="Imagem 27">
              <a:extLst>
                <a:ext uri="{FF2B5EF4-FFF2-40B4-BE49-F238E27FC236}">
                  <a16:creationId xmlns:a16="http://schemas.microsoft.com/office/drawing/2014/main" id="{9C25E741-6E6F-408B-ADE5-F43BD494049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647458" y="1856419"/>
              <a:ext cx="1106727" cy="115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CaixaDeTexto 32">
              <a:extLst>
                <a:ext uri="{FF2B5EF4-FFF2-40B4-BE49-F238E27FC236}">
                  <a16:creationId xmlns:a16="http://schemas.microsoft.com/office/drawing/2014/main" id="{37CB20FD-ABF1-4899-9BE2-7162F71A4D01}"/>
                </a:ext>
              </a:extLst>
            </p:cNvPr>
            <p:cNvSpPr txBox="1">
              <a:spLocks noChangeArrowheads="1"/>
            </p:cNvSpPr>
            <p:nvPr/>
          </p:nvSpPr>
          <p:spPr bwMode="auto">
            <a:xfrm>
              <a:off x="1687794" y="2524133"/>
              <a:ext cx="647317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en-US"/>
                <a:t>Computed Tomography (CT)</a:t>
              </a:r>
            </a:p>
          </p:txBody>
        </p:sp>
      </p:grpSp>
      <p:grpSp>
        <p:nvGrpSpPr>
          <p:cNvPr id="6" name="Grupo 1">
            <a:extLst>
              <a:ext uri="{FF2B5EF4-FFF2-40B4-BE49-F238E27FC236}">
                <a16:creationId xmlns:a16="http://schemas.microsoft.com/office/drawing/2014/main" id="{139B2C5F-5230-4F90-9CCD-94BA121ADB5C}"/>
              </a:ext>
            </a:extLst>
          </p:cNvPr>
          <p:cNvGrpSpPr>
            <a:grpSpLocks/>
          </p:cNvGrpSpPr>
          <p:nvPr/>
        </p:nvGrpSpPr>
        <p:grpSpPr bwMode="auto">
          <a:xfrm>
            <a:off x="3599351" y="659667"/>
            <a:ext cx="6472237" cy="1154113"/>
            <a:chOff x="1699746" y="1222528"/>
            <a:chExt cx="6473171" cy="1153678"/>
          </a:xfrm>
        </p:grpSpPr>
        <p:pic>
          <p:nvPicPr>
            <p:cNvPr id="7" name="Imagem 28">
              <a:extLst>
                <a:ext uri="{FF2B5EF4-FFF2-40B4-BE49-F238E27FC236}">
                  <a16:creationId xmlns:a16="http://schemas.microsoft.com/office/drawing/2014/main" id="{91ED6161-5CE7-405C-A3C8-ECEB1DB89BB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356849" y="1222528"/>
              <a:ext cx="1216893" cy="11536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CaixaDeTexto 33">
              <a:extLst>
                <a:ext uri="{FF2B5EF4-FFF2-40B4-BE49-F238E27FC236}">
                  <a16:creationId xmlns:a16="http://schemas.microsoft.com/office/drawing/2014/main" id="{57D9898F-1650-4272-AE77-0F4E0EA51E37}"/>
                </a:ext>
              </a:extLst>
            </p:cNvPr>
            <p:cNvSpPr txBox="1">
              <a:spLocks noChangeArrowheads="1"/>
            </p:cNvSpPr>
            <p:nvPr/>
          </p:nvSpPr>
          <p:spPr bwMode="auto">
            <a:xfrm>
              <a:off x="1699746" y="1911794"/>
              <a:ext cx="647317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en-US"/>
                <a:t>Radiography</a:t>
              </a:r>
            </a:p>
          </p:txBody>
        </p:sp>
      </p:grpSp>
      <p:grpSp>
        <p:nvGrpSpPr>
          <p:cNvPr id="10" name="Grupo 5">
            <a:extLst>
              <a:ext uri="{FF2B5EF4-FFF2-40B4-BE49-F238E27FC236}">
                <a16:creationId xmlns:a16="http://schemas.microsoft.com/office/drawing/2014/main" id="{5B47CF99-CF61-4656-A19A-D1382500D7CC}"/>
              </a:ext>
            </a:extLst>
          </p:cNvPr>
          <p:cNvGrpSpPr>
            <a:grpSpLocks/>
          </p:cNvGrpSpPr>
          <p:nvPr/>
        </p:nvGrpSpPr>
        <p:grpSpPr bwMode="auto">
          <a:xfrm>
            <a:off x="3586651" y="2486880"/>
            <a:ext cx="6472237" cy="1150937"/>
            <a:chOff x="1686805" y="3049104"/>
            <a:chExt cx="6473171" cy="1152000"/>
          </a:xfrm>
        </p:grpSpPr>
        <p:pic>
          <p:nvPicPr>
            <p:cNvPr id="11" name="Imagem 25">
              <a:extLst>
                <a:ext uri="{FF2B5EF4-FFF2-40B4-BE49-F238E27FC236}">
                  <a16:creationId xmlns:a16="http://schemas.microsoft.com/office/drawing/2014/main" id="{3B3E6EC4-AFD3-44FA-A4EA-6EFEC1664D9F}"/>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878793" y="3049104"/>
              <a:ext cx="922515" cy="115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CaixaDeTexto 35">
              <a:extLst>
                <a:ext uri="{FF2B5EF4-FFF2-40B4-BE49-F238E27FC236}">
                  <a16:creationId xmlns:a16="http://schemas.microsoft.com/office/drawing/2014/main" id="{25D87456-0AE0-410B-9874-B51F723ED275}"/>
                </a:ext>
              </a:extLst>
            </p:cNvPr>
            <p:cNvSpPr txBox="1">
              <a:spLocks noChangeArrowheads="1"/>
            </p:cNvSpPr>
            <p:nvPr/>
          </p:nvSpPr>
          <p:spPr bwMode="auto">
            <a:xfrm>
              <a:off x="1686805" y="3735684"/>
              <a:ext cx="647317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en-US" dirty="0"/>
                <a:t>Single Photon Emission Tomography (SPECT)</a:t>
              </a:r>
            </a:p>
          </p:txBody>
        </p:sp>
      </p:grpSp>
      <p:grpSp>
        <p:nvGrpSpPr>
          <p:cNvPr id="13" name="Grupo 7">
            <a:extLst>
              <a:ext uri="{FF2B5EF4-FFF2-40B4-BE49-F238E27FC236}">
                <a16:creationId xmlns:a16="http://schemas.microsoft.com/office/drawing/2014/main" id="{126114F4-19E4-40D9-871B-96C25F888FF0}"/>
              </a:ext>
            </a:extLst>
          </p:cNvPr>
          <p:cNvGrpSpPr>
            <a:grpSpLocks/>
          </p:cNvGrpSpPr>
          <p:nvPr/>
        </p:nvGrpSpPr>
        <p:grpSpPr bwMode="auto">
          <a:xfrm>
            <a:off x="3588238" y="3669567"/>
            <a:ext cx="5653088" cy="1152525"/>
            <a:chOff x="1688457" y="4232805"/>
            <a:chExt cx="5653398" cy="1152000"/>
          </a:xfrm>
        </p:grpSpPr>
        <p:pic>
          <p:nvPicPr>
            <p:cNvPr id="14" name="Imagem 26">
              <a:extLst>
                <a:ext uri="{FF2B5EF4-FFF2-40B4-BE49-F238E27FC236}">
                  <a16:creationId xmlns:a16="http://schemas.microsoft.com/office/drawing/2014/main" id="{B382BBF8-A5CA-4921-B46F-54405D630748}"/>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279286" y="4232805"/>
              <a:ext cx="1062569" cy="115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CaixaDeTexto 36">
              <a:extLst>
                <a:ext uri="{FF2B5EF4-FFF2-40B4-BE49-F238E27FC236}">
                  <a16:creationId xmlns:a16="http://schemas.microsoft.com/office/drawing/2014/main" id="{156098EB-D740-4585-87BC-41B202FFEAB9}"/>
                </a:ext>
              </a:extLst>
            </p:cNvPr>
            <p:cNvSpPr txBox="1">
              <a:spLocks noChangeArrowheads="1"/>
            </p:cNvSpPr>
            <p:nvPr/>
          </p:nvSpPr>
          <p:spPr bwMode="auto">
            <a:xfrm>
              <a:off x="1688457" y="4341705"/>
              <a:ext cx="4086069"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en-US" dirty="0"/>
                <a:t>Positron Emission Tomography (PET)</a:t>
              </a:r>
            </a:p>
            <a:p>
              <a:endParaRPr lang="en-US" altLang="en-US" dirty="0"/>
            </a:p>
          </p:txBody>
        </p:sp>
      </p:grpSp>
      <p:grpSp>
        <p:nvGrpSpPr>
          <p:cNvPr id="16" name="Grupo 8">
            <a:extLst>
              <a:ext uri="{FF2B5EF4-FFF2-40B4-BE49-F238E27FC236}">
                <a16:creationId xmlns:a16="http://schemas.microsoft.com/office/drawing/2014/main" id="{64D91DD7-739C-4302-A023-E0FB6EE84E37}"/>
              </a:ext>
            </a:extLst>
          </p:cNvPr>
          <p:cNvGrpSpPr>
            <a:grpSpLocks/>
          </p:cNvGrpSpPr>
          <p:nvPr/>
        </p:nvGrpSpPr>
        <p:grpSpPr bwMode="auto">
          <a:xfrm>
            <a:off x="3588238" y="4909405"/>
            <a:ext cx="6472238" cy="1152525"/>
            <a:chOff x="1688457" y="5472183"/>
            <a:chExt cx="6473171" cy="1152000"/>
          </a:xfrm>
        </p:grpSpPr>
        <p:pic>
          <p:nvPicPr>
            <p:cNvPr id="17" name="Imagem 29">
              <a:extLst>
                <a:ext uri="{FF2B5EF4-FFF2-40B4-BE49-F238E27FC236}">
                  <a16:creationId xmlns:a16="http://schemas.microsoft.com/office/drawing/2014/main" id="{EDD8FF9F-EBDC-4322-A6AC-75F58DB9F638}"/>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591264" y="5472183"/>
              <a:ext cx="1152000" cy="115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CaixaDeTexto 37">
              <a:extLst>
                <a:ext uri="{FF2B5EF4-FFF2-40B4-BE49-F238E27FC236}">
                  <a16:creationId xmlns:a16="http://schemas.microsoft.com/office/drawing/2014/main" id="{855F1F9C-93B9-4E56-B31C-2EEBAC1C4C8A}"/>
                </a:ext>
              </a:extLst>
            </p:cNvPr>
            <p:cNvSpPr txBox="1">
              <a:spLocks noChangeArrowheads="1"/>
            </p:cNvSpPr>
            <p:nvPr/>
          </p:nvSpPr>
          <p:spPr bwMode="auto">
            <a:xfrm>
              <a:off x="1688457" y="5559982"/>
              <a:ext cx="6473171" cy="369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en-US" i="1" dirty="0"/>
                <a:t>Magnetic Resonance Imaging (MRI)</a:t>
              </a:r>
            </a:p>
          </p:txBody>
        </p:sp>
      </p:grpSp>
      <p:sp>
        <p:nvSpPr>
          <p:cNvPr id="19" name="CaixaDeTexto 38">
            <a:extLst>
              <a:ext uri="{FF2B5EF4-FFF2-40B4-BE49-F238E27FC236}">
                <a16:creationId xmlns:a16="http://schemas.microsoft.com/office/drawing/2014/main" id="{CDB2A440-DF83-4F85-9147-00A1EC077B1D}"/>
              </a:ext>
            </a:extLst>
          </p:cNvPr>
          <p:cNvSpPr txBox="1">
            <a:spLocks noChangeArrowheads="1"/>
          </p:cNvSpPr>
          <p:nvPr/>
        </p:nvSpPr>
        <p:spPr bwMode="auto">
          <a:xfrm>
            <a:off x="3083413" y="4286721"/>
            <a:ext cx="6472238"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en-US" sz="2000" b="1" i="1" dirty="0"/>
              <a:t>Non-ionizing radiation techniques</a:t>
            </a:r>
          </a:p>
          <a:p>
            <a:endParaRPr lang="en-US" altLang="en-US" dirty="0"/>
          </a:p>
        </p:txBody>
      </p:sp>
      <p:grpSp>
        <p:nvGrpSpPr>
          <p:cNvPr id="20" name="Grupo 11">
            <a:extLst>
              <a:ext uri="{FF2B5EF4-FFF2-40B4-BE49-F238E27FC236}">
                <a16:creationId xmlns:a16="http://schemas.microsoft.com/office/drawing/2014/main" id="{45DE6E68-F89F-44EC-9AAF-3ECDEF9674DC}"/>
              </a:ext>
            </a:extLst>
          </p:cNvPr>
          <p:cNvGrpSpPr>
            <a:grpSpLocks/>
          </p:cNvGrpSpPr>
          <p:nvPr/>
        </p:nvGrpSpPr>
        <p:grpSpPr bwMode="auto">
          <a:xfrm>
            <a:off x="3586651" y="5611080"/>
            <a:ext cx="6472237" cy="1230312"/>
            <a:chOff x="1686804" y="6173724"/>
            <a:chExt cx="6473171" cy="1230657"/>
          </a:xfrm>
        </p:grpSpPr>
        <p:pic>
          <p:nvPicPr>
            <p:cNvPr id="21" name="Imagem 30">
              <a:extLst>
                <a:ext uri="{FF2B5EF4-FFF2-40B4-BE49-F238E27FC236}">
                  <a16:creationId xmlns:a16="http://schemas.microsoft.com/office/drawing/2014/main" id="{5B278692-8B30-41C1-AD65-ABF5FFF6A4BA}"/>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3907836" y="6252381"/>
              <a:ext cx="1537980" cy="115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CaixaDeTexto 39">
              <a:extLst>
                <a:ext uri="{FF2B5EF4-FFF2-40B4-BE49-F238E27FC236}">
                  <a16:creationId xmlns:a16="http://schemas.microsoft.com/office/drawing/2014/main" id="{BC5609D8-9A09-4375-8122-CFE2BB8633FA}"/>
                </a:ext>
              </a:extLst>
            </p:cNvPr>
            <p:cNvSpPr txBox="1">
              <a:spLocks noChangeArrowheads="1"/>
            </p:cNvSpPr>
            <p:nvPr/>
          </p:nvSpPr>
          <p:spPr bwMode="auto">
            <a:xfrm>
              <a:off x="1686804" y="6173724"/>
              <a:ext cx="6473171" cy="369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en-US" i="1" dirty="0"/>
                <a:t>Ultrasound Imaging</a:t>
              </a:r>
            </a:p>
          </p:txBody>
        </p:sp>
      </p:grpSp>
      <p:sp>
        <p:nvSpPr>
          <p:cNvPr id="24" name="TextBox 23">
            <a:extLst>
              <a:ext uri="{FF2B5EF4-FFF2-40B4-BE49-F238E27FC236}">
                <a16:creationId xmlns:a16="http://schemas.microsoft.com/office/drawing/2014/main" id="{E2F34FAB-3FF9-4D2E-808E-0EC4F5AA2444}"/>
              </a:ext>
            </a:extLst>
          </p:cNvPr>
          <p:cNvSpPr txBox="1"/>
          <p:nvPr/>
        </p:nvSpPr>
        <p:spPr>
          <a:xfrm>
            <a:off x="3082619" y="2612753"/>
            <a:ext cx="3337773" cy="400110"/>
          </a:xfrm>
          <a:prstGeom prst="rect">
            <a:avLst/>
          </a:prstGeom>
          <a:noFill/>
        </p:spPr>
        <p:txBody>
          <a:bodyPr wrap="none" rtlCol="0">
            <a:spAutoFit/>
          </a:bodyPr>
          <a:lstStyle/>
          <a:p>
            <a:r>
              <a:rPr lang="en-US" sz="2000" b="1" dirty="0">
                <a:latin typeface="Arial" panose="020B0604020202020204" pitchFamily="34" charset="0"/>
                <a:cs typeface="Arial" panose="020B0604020202020204" pitchFamily="34" charset="0"/>
              </a:rPr>
              <a:t>Ɣ-rays – nuclear medicine</a:t>
            </a:r>
            <a:endParaRPr lang="en-US" sz="2000" b="1" dirty="0"/>
          </a:p>
        </p:txBody>
      </p:sp>
    </p:spTree>
    <p:extLst>
      <p:ext uri="{BB962C8B-B14F-4D97-AF65-F5344CB8AC3E}">
        <p14:creationId xmlns:p14="http://schemas.microsoft.com/office/powerpoint/2010/main" val="340775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9FFE0F-6EEF-44A7-B245-76352C794839}"/>
              </a:ext>
            </a:extLst>
          </p:cNvPr>
          <p:cNvSpPr>
            <a:spLocks noGrp="1"/>
          </p:cNvSpPr>
          <p:nvPr>
            <p:ph type="title"/>
          </p:nvPr>
        </p:nvSpPr>
        <p:spPr/>
        <p:txBody>
          <a:bodyPr>
            <a:normAutofit/>
          </a:bodyPr>
          <a:lstStyle/>
          <a:p>
            <a:r>
              <a:rPr lang="en-US" altLang="en-US" sz="3200" dirty="0"/>
              <a:t>Images from </a:t>
            </a:r>
            <a:r>
              <a:rPr lang="en-US" altLang="en-US" sz="3200" dirty="0" err="1"/>
              <a:t>Backprojection</a:t>
            </a:r>
            <a:r>
              <a:rPr lang="en-US" altLang="en-US" sz="3200" dirty="0"/>
              <a:t> - 4</a:t>
            </a:r>
            <a:endParaRPr lang="en-US" sz="3200" dirty="0"/>
          </a:p>
        </p:txBody>
      </p:sp>
      <p:sp>
        <p:nvSpPr>
          <p:cNvPr id="4" name="Text Placeholder 3">
            <a:extLst>
              <a:ext uri="{FF2B5EF4-FFF2-40B4-BE49-F238E27FC236}">
                <a16:creationId xmlns:a16="http://schemas.microsoft.com/office/drawing/2014/main" id="{E6C4EA5D-A138-4BD6-90CF-0952FEC3948B}"/>
              </a:ext>
            </a:extLst>
          </p:cNvPr>
          <p:cNvSpPr>
            <a:spLocks noGrp="1"/>
          </p:cNvSpPr>
          <p:nvPr>
            <p:ph type="body" sz="quarter" idx="13"/>
          </p:nvPr>
        </p:nvSpPr>
        <p:spPr>
          <a:xfrm>
            <a:off x="1670049" y="1938337"/>
            <a:ext cx="4842214" cy="1490663"/>
          </a:xfrm>
        </p:spPr>
        <p:txBody>
          <a:bodyPr>
            <a:normAutofit/>
          </a:bodyPr>
          <a:lstStyle/>
          <a:p>
            <a:r>
              <a:rPr lang="en-US" altLang="en-US" sz="2000" dirty="0">
                <a:solidFill>
                  <a:schemeClr val="tx1"/>
                </a:solidFill>
                <a:latin typeface="Tahoma" panose="020B0604030504040204" pitchFamily="34" charset="0"/>
                <a:ea typeface="Tahoma" panose="020B0604030504040204" pitchFamily="34" charset="0"/>
                <a:cs typeface="Tahoma" panose="020B0604030504040204" pitchFamily="34" charset="0"/>
              </a:rPr>
              <a:t>Collect projections around 360 degrees</a:t>
            </a:r>
          </a:p>
          <a:p>
            <a:endParaRPr lang="en-US" altLang="en-US" sz="2000" dirty="0">
              <a:solidFill>
                <a:schemeClr val="tx1"/>
              </a:solidFill>
              <a:latin typeface="Tahoma" panose="020B0604030504040204" pitchFamily="34" charset="0"/>
              <a:ea typeface="Tahoma" panose="020B0604030504040204" pitchFamily="34" charset="0"/>
              <a:cs typeface="Tahoma" panose="020B0604030504040204" pitchFamily="34" charset="0"/>
            </a:endParaRPr>
          </a:p>
          <a:p>
            <a:r>
              <a:rPr lang="en-US" altLang="en-US" sz="2000" dirty="0">
                <a:solidFill>
                  <a:schemeClr val="tx1"/>
                </a:solidFill>
                <a:latin typeface="Tahoma" panose="020B0604030504040204" pitchFamily="34" charset="0"/>
                <a:ea typeface="Tahoma" panose="020B0604030504040204" pitchFamily="34" charset="0"/>
                <a:cs typeface="Tahoma" panose="020B0604030504040204" pitchFamily="34" charset="0"/>
              </a:rPr>
              <a:t>4800 projections in full field</a:t>
            </a:r>
          </a:p>
          <a:p>
            <a:endParaRPr lang="en-US" sz="2000" dirty="0">
              <a:latin typeface="Tahoma" panose="020B0604030504040204" pitchFamily="34" charset="0"/>
              <a:ea typeface="Tahoma" panose="020B0604030504040204" pitchFamily="34" charset="0"/>
              <a:cs typeface="Tahoma" panose="020B0604030504040204" pitchFamily="34" charset="0"/>
            </a:endParaRPr>
          </a:p>
        </p:txBody>
      </p:sp>
      <p:pic>
        <p:nvPicPr>
          <p:cNvPr id="5" name="Picture 3">
            <a:extLst>
              <a:ext uri="{FF2B5EF4-FFF2-40B4-BE49-F238E27FC236}">
                <a16:creationId xmlns:a16="http://schemas.microsoft.com/office/drawing/2014/main" id="{6C78E033-7BAD-47AC-A5AF-13261A914D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17591" y="1617785"/>
            <a:ext cx="4842214" cy="48422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1808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4B48C5-FEC3-4D7B-9628-4CC3E018DAEA}"/>
              </a:ext>
            </a:extLst>
          </p:cNvPr>
          <p:cNvSpPr>
            <a:spLocks noGrp="1"/>
          </p:cNvSpPr>
          <p:nvPr>
            <p:ph type="title"/>
          </p:nvPr>
        </p:nvSpPr>
        <p:spPr/>
        <p:txBody>
          <a:bodyPr/>
          <a:lstStyle/>
          <a:p>
            <a:endParaRPr lang="en-US"/>
          </a:p>
        </p:txBody>
      </p:sp>
      <p:pic>
        <p:nvPicPr>
          <p:cNvPr id="6" name="Picture 5">
            <a:extLst>
              <a:ext uri="{FF2B5EF4-FFF2-40B4-BE49-F238E27FC236}">
                <a16:creationId xmlns:a16="http://schemas.microsoft.com/office/drawing/2014/main" id="{71D06834-A3D3-4241-B848-2317AA54612D}"/>
              </a:ext>
            </a:extLst>
          </p:cNvPr>
          <p:cNvPicPr>
            <a:picLocks noChangeAspect="1"/>
          </p:cNvPicPr>
          <p:nvPr/>
        </p:nvPicPr>
        <p:blipFill>
          <a:blip r:embed="rId3"/>
          <a:stretch>
            <a:fillRect/>
          </a:stretch>
        </p:blipFill>
        <p:spPr>
          <a:xfrm>
            <a:off x="736745" y="718538"/>
            <a:ext cx="7459116" cy="4182059"/>
          </a:xfrm>
          <a:prstGeom prst="rect">
            <a:avLst/>
          </a:prstGeom>
        </p:spPr>
      </p:pic>
      <p:pic>
        <p:nvPicPr>
          <p:cNvPr id="8" name="Picture 7">
            <a:extLst>
              <a:ext uri="{FF2B5EF4-FFF2-40B4-BE49-F238E27FC236}">
                <a16:creationId xmlns:a16="http://schemas.microsoft.com/office/drawing/2014/main" id="{C737BB96-2C96-4BE3-A71F-1C78D6DA393A}"/>
              </a:ext>
            </a:extLst>
          </p:cNvPr>
          <p:cNvPicPr>
            <a:picLocks noChangeAspect="1"/>
          </p:cNvPicPr>
          <p:nvPr/>
        </p:nvPicPr>
        <p:blipFill>
          <a:blip r:embed="rId4"/>
          <a:stretch>
            <a:fillRect/>
          </a:stretch>
        </p:blipFill>
        <p:spPr>
          <a:xfrm>
            <a:off x="8378231" y="717618"/>
            <a:ext cx="3258248" cy="1017507"/>
          </a:xfrm>
          <a:prstGeom prst="rect">
            <a:avLst/>
          </a:prstGeom>
        </p:spPr>
      </p:pic>
      <p:sp>
        <p:nvSpPr>
          <p:cNvPr id="10" name="TextBox 9">
            <a:extLst>
              <a:ext uri="{FF2B5EF4-FFF2-40B4-BE49-F238E27FC236}">
                <a16:creationId xmlns:a16="http://schemas.microsoft.com/office/drawing/2014/main" id="{B98B86C1-12BD-47DA-92C8-573E92420BF2}"/>
              </a:ext>
            </a:extLst>
          </p:cNvPr>
          <p:cNvSpPr txBox="1"/>
          <p:nvPr/>
        </p:nvSpPr>
        <p:spPr>
          <a:xfrm>
            <a:off x="8378231" y="2100611"/>
            <a:ext cx="3312856" cy="707886"/>
          </a:xfrm>
          <a:prstGeom prst="rect">
            <a:avLst/>
          </a:prstGeom>
          <a:noFill/>
        </p:spPr>
        <p:txBody>
          <a:bodyPr wrap="square">
            <a:spAutoFit/>
          </a:bodyPr>
          <a:lstStyle/>
          <a:p>
            <a:r>
              <a:rPr lang="en-US" sz="2000" dirty="0">
                <a:latin typeface="Tahoma" panose="020B0604030504040204" pitchFamily="34" charset="0"/>
                <a:ea typeface="Tahoma" panose="020B0604030504040204" pitchFamily="34" charset="0"/>
                <a:cs typeface="Tahoma" panose="020B0604030504040204" pitchFamily="34" charset="0"/>
              </a:rPr>
              <a:t>WW, window width </a:t>
            </a:r>
          </a:p>
          <a:p>
            <a:r>
              <a:rPr lang="en-US" sz="2000" dirty="0">
                <a:latin typeface="Tahoma" panose="020B0604030504040204" pitchFamily="34" charset="0"/>
                <a:ea typeface="Tahoma" panose="020B0604030504040204" pitchFamily="34" charset="0"/>
                <a:cs typeface="Tahoma" panose="020B0604030504040204" pitchFamily="34" charset="0"/>
              </a:rPr>
              <a:t>WL, window level</a:t>
            </a:r>
          </a:p>
        </p:txBody>
      </p:sp>
    </p:spTree>
    <p:extLst>
      <p:ext uri="{BB962C8B-B14F-4D97-AF65-F5344CB8AC3E}">
        <p14:creationId xmlns:p14="http://schemas.microsoft.com/office/powerpoint/2010/main" val="22635237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FE4366-09F4-4A8C-A895-97DAE2519C6F}"/>
              </a:ext>
            </a:extLst>
          </p:cNvPr>
          <p:cNvSpPr>
            <a:spLocks noGrp="1"/>
          </p:cNvSpPr>
          <p:nvPr>
            <p:ph type="title"/>
          </p:nvPr>
        </p:nvSpPr>
        <p:spPr/>
        <p:txBody>
          <a:bodyPr>
            <a:normAutofit/>
          </a:bodyPr>
          <a:lstStyle/>
          <a:p>
            <a:r>
              <a:rPr lang="en-US" sz="3200" dirty="0"/>
              <a:t>Ray sum</a:t>
            </a:r>
          </a:p>
        </p:txBody>
      </p:sp>
      <p:pic>
        <p:nvPicPr>
          <p:cNvPr id="5" name="Picture 3">
            <a:extLst>
              <a:ext uri="{FF2B5EF4-FFF2-40B4-BE49-F238E27FC236}">
                <a16:creationId xmlns:a16="http://schemas.microsoft.com/office/drawing/2014/main" id="{D337431C-BD0F-45D3-878B-C4E5D1049D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91281" y="1644170"/>
            <a:ext cx="7809438" cy="47780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19298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DFA1F6-C20B-41FD-8D6D-70777260CF85}"/>
              </a:ext>
            </a:extLst>
          </p:cNvPr>
          <p:cNvSpPr>
            <a:spLocks noGrp="1"/>
          </p:cNvSpPr>
          <p:nvPr>
            <p:ph type="title"/>
          </p:nvPr>
        </p:nvSpPr>
        <p:spPr/>
        <p:txBody>
          <a:bodyPr>
            <a:normAutofit/>
          </a:bodyPr>
          <a:lstStyle/>
          <a:p>
            <a:r>
              <a:rPr lang="en-US" sz="3200" dirty="0"/>
              <a:t>Attenuation values</a:t>
            </a:r>
          </a:p>
        </p:txBody>
      </p:sp>
      <p:sp>
        <p:nvSpPr>
          <p:cNvPr id="4" name="Text Placeholder 3">
            <a:extLst>
              <a:ext uri="{FF2B5EF4-FFF2-40B4-BE49-F238E27FC236}">
                <a16:creationId xmlns:a16="http://schemas.microsoft.com/office/drawing/2014/main" id="{6BE8A0CE-0FF3-471F-89A3-890EB10D2617}"/>
              </a:ext>
            </a:extLst>
          </p:cNvPr>
          <p:cNvSpPr>
            <a:spLocks noGrp="1"/>
          </p:cNvSpPr>
          <p:nvPr>
            <p:ph type="body" sz="quarter" idx="13"/>
          </p:nvPr>
        </p:nvSpPr>
        <p:spPr/>
        <p:txBody>
          <a:bodyPr/>
          <a:lstStyle/>
          <a:p>
            <a:r>
              <a:rPr lang="en-US" dirty="0"/>
              <a:t>Attenuation values </a:t>
            </a:r>
            <a:r>
              <a:rPr lang="el-GR" dirty="0"/>
              <a:t>μ</a:t>
            </a:r>
            <a:r>
              <a:rPr lang="en-US" dirty="0"/>
              <a:t> are represented as gray values</a:t>
            </a:r>
          </a:p>
          <a:p>
            <a:r>
              <a:rPr lang="en-US" dirty="0"/>
              <a:t>Are related to the attenuation value of water</a:t>
            </a:r>
          </a:p>
          <a:p>
            <a:endParaRPr lang="en-US" dirty="0"/>
          </a:p>
          <a:p>
            <a:endParaRPr lang="en-US" dirty="0"/>
          </a:p>
          <a:p>
            <a:endParaRPr lang="en-US" dirty="0"/>
          </a:p>
          <a:p>
            <a:endParaRPr lang="en-US" dirty="0"/>
          </a:p>
          <a:p>
            <a:r>
              <a:rPr lang="en-US" dirty="0"/>
              <a:t>In honor of Hounsfield, the unit of these values,</a:t>
            </a:r>
          </a:p>
        </p:txBody>
      </p:sp>
      <p:pic>
        <p:nvPicPr>
          <p:cNvPr id="6" name="Picture 5">
            <a:extLst>
              <a:ext uri="{FF2B5EF4-FFF2-40B4-BE49-F238E27FC236}">
                <a16:creationId xmlns:a16="http://schemas.microsoft.com/office/drawing/2014/main" id="{5109B51A-6999-4131-8D5F-CEC2592C0FB2}"/>
              </a:ext>
            </a:extLst>
          </p:cNvPr>
          <p:cNvPicPr>
            <a:picLocks noChangeAspect="1"/>
          </p:cNvPicPr>
          <p:nvPr/>
        </p:nvPicPr>
        <p:blipFill>
          <a:blip r:embed="rId3"/>
          <a:stretch>
            <a:fillRect/>
          </a:stretch>
        </p:blipFill>
        <p:spPr>
          <a:xfrm>
            <a:off x="3834960" y="3223906"/>
            <a:ext cx="3696216" cy="895475"/>
          </a:xfrm>
          <a:prstGeom prst="rect">
            <a:avLst/>
          </a:prstGeom>
        </p:spPr>
      </p:pic>
      <p:pic>
        <p:nvPicPr>
          <p:cNvPr id="8" name="Picture 7">
            <a:extLst>
              <a:ext uri="{FF2B5EF4-FFF2-40B4-BE49-F238E27FC236}">
                <a16:creationId xmlns:a16="http://schemas.microsoft.com/office/drawing/2014/main" id="{CFAAED99-B9BE-4007-920C-B9BC46E966D0}"/>
              </a:ext>
            </a:extLst>
          </p:cNvPr>
          <p:cNvPicPr>
            <a:picLocks noChangeAspect="1"/>
          </p:cNvPicPr>
          <p:nvPr/>
        </p:nvPicPr>
        <p:blipFill>
          <a:blip r:embed="rId4"/>
          <a:stretch>
            <a:fillRect/>
          </a:stretch>
        </p:blipFill>
        <p:spPr>
          <a:xfrm>
            <a:off x="4363672" y="5314952"/>
            <a:ext cx="2638793" cy="504895"/>
          </a:xfrm>
          <a:prstGeom prst="rect">
            <a:avLst/>
          </a:prstGeom>
        </p:spPr>
      </p:pic>
    </p:spTree>
    <p:extLst>
      <p:ext uri="{BB962C8B-B14F-4D97-AF65-F5344CB8AC3E}">
        <p14:creationId xmlns:p14="http://schemas.microsoft.com/office/powerpoint/2010/main" val="24950385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027FA5C-CC33-492B-81D8-23842F4EDFDD}"/>
              </a:ext>
            </a:extLst>
          </p:cNvPr>
          <p:cNvPicPr>
            <a:picLocks noChangeAspect="1"/>
          </p:cNvPicPr>
          <p:nvPr/>
        </p:nvPicPr>
        <p:blipFill rotWithShape="1">
          <a:blip r:embed="rId3"/>
          <a:srcRect t="5471"/>
          <a:stretch/>
        </p:blipFill>
        <p:spPr>
          <a:xfrm>
            <a:off x="2021577" y="350274"/>
            <a:ext cx="8148845" cy="6157452"/>
          </a:xfrm>
          <a:prstGeom prst="rect">
            <a:avLst/>
          </a:prstGeom>
        </p:spPr>
      </p:pic>
    </p:spTree>
    <p:extLst>
      <p:ext uri="{BB962C8B-B14F-4D97-AF65-F5344CB8AC3E}">
        <p14:creationId xmlns:p14="http://schemas.microsoft.com/office/powerpoint/2010/main" val="11357077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74817DA-4E88-4D9B-BF65-70E2FC05D51D}"/>
              </a:ext>
            </a:extLst>
          </p:cNvPr>
          <p:cNvPicPr>
            <a:picLocks noChangeAspect="1"/>
          </p:cNvPicPr>
          <p:nvPr/>
        </p:nvPicPr>
        <p:blipFill>
          <a:blip r:embed="rId3"/>
          <a:stretch>
            <a:fillRect/>
          </a:stretch>
        </p:blipFill>
        <p:spPr>
          <a:xfrm>
            <a:off x="1991590" y="446374"/>
            <a:ext cx="8208819" cy="5965251"/>
          </a:xfrm>
          <a:prstGeom prst="rect">
            <a:avLst/>
          </a:prstGeom>
        </p:spPr>
      </p:pic>
    </p:spTree>
    <p:extLst>
      <p:ext uri="{BB962C8B-B14F-4D97-AF65-F5344CB8AC3E}">
        <p14:creationId xmlns:p14="http://schemas.microsoft.com/office/powerpoint/2010/main" val="26118796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7307F3B-54A3-40BF-A9C9-3CA1A8146F40}"/>
              </a:ext>
            </a:extLst>
          </p:cNvPr>
          <p:cNvPicPr>
            <a:picLocks noChangeAspect="1"/>
          </p:cNvPicPr>
          <p:nvPr/>
        </p:nvPicPr>
        <p:blipFill>
          <a:blip r:embed="rId3"/>
          <a:stretch>
            <a:fillRect/>
          </a:stretch>
        </p:blipFill>
        <p:spPr>
          <a:xfrm>
            <a:off x="1198453" y="648860"/>
            <a:ext cx="9795093" cy="5560279"/>
          </a:xfrm>
          <a:prstGeom prst="rect">
            <a:avLst/>
          </a:prstGeom>
        </p:spPr>
      </p:pic>
    </p:spTree>
    <p:extLst>
      <p:ext uri="{BB962C8B-B14F-4D97-AF65-F5344CB8AC3E}">
        <p14:creationId xmlns:p14="http://schemas.microsoft.com/office/powerpoint/2010/main" val="1258292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BC6D610-E746-4CFD-9AAC-09CAB1284F1E}"/>
              </a:ext>
            </a:extLst>
          </p:cNvPr>
          <p:cNvPicPr>
            <a:picLocks noChangeAspect="1"/>
          </p:cNvPicPr>
          <p:nvPr/>
        </p:nvPicPr>
        <p:blipFill>
          <a:blip r:embed="rId5"/>
          <a:stretch>
            <a:fillRect/>
          </a:stretch>
        </p:blipFill>
        <p:spPr>
          <a:xfrm>
            <a:off x="1975033" y="746451"/>
            <a:ext cx="8241934" cy="5365097"/>
          </a:xfrm>
          <a:prstGeom prst="rect">
            <a:avLst/>
          </a:prstGeom>
        </p:spPr>
      </p:pic>
      <p:pic>
        <p:nvPicPr>
          <p:cNvPr id="10" name="Screen Recording 9">
            <a:hlinkClick r:id="" action="ppaction://media"/>
            <a:extLst>
              <a:ext uri="{FF2B5EF4-FFF2-40B4-BE49-F238E27FC236}">
                <a16:creationId xmlns:a16="http://schemas.microsoft.com/office/drawing/2014/main" id="{A630E20E-4932-44EF-9470-2952351C8A10}"/>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484831" y="5021306"/>
            <a:ext cx="1490202" cy="1090242"/>
          </a:xfrm>
          <a:prstGeom prst="rect">
            <a:avLst/>
          </a:prstGeom>
        </p:spPr>
      </p:pic>
    </p:spTree>
    <p:extLst>
      <p:ext uri="{BB962C8B-B14F-4D97-AF65-F5344CB8AC3E}">
        <p14:creationId xmlns:p14="http://schemas.microsoft.com/office/powerpoint/2010/main" val="85982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429"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0"/>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3D85E1-47DF-4CE7-A4CC-0B577AD27C73}"/>
              </a:ext>
            </a:extLst>
          </p:cNvPr>
          <p:cNvSpPr>
            <a:spLocks noGrp="1"/>
          </p:cNvSpPr>
          <p:nvPr>
            <p:ph type="title"/>
          </p:nvPr>
        </p:nvSpPr>
        <p:spPr/>
        <p:txBody>
          <a:bodyPr>
            <a:normAutofit/>
          </a:bodyPr>
          <a:lstStyle/>
          <a:p>
            <a:r>
              <a:rPr lang="en-US" sz="3200" dirty="0">
                <a:latin typeface="Tahoma" panose="020B0604030504040204" pitchFamily="34" charset="0"/>
                <a:ea typeface="Tahoma" panose="020B0604030504040204" pitchFamily="34" charset="0"/>
                <a:cs typeface="Tahoma" panose="020B0604030504040204" pitchFamily="34" charset="0"/>
              </a:rPr>
              <a:t>Computed Tomography (CT)</a:t>
            </a:r>
          </a:p>
        </p:txBody>
      </p:sp>
      <p:sp>
        <p:nvSpPr>
          <p:cNvPr id="9" name="Text Placeholder 8">
            <a:extLst>
              <a:ext uri="{FF2B5EF4-FFF2-40B4-BE49-F238E27FC236}">
                <a16:creationId xmlns:a16="http://schemas.microsoft.com/office/drawing/2014/main" id="{0F57C374-313D-4375-8AAE-5BB978486416}"/>
              </a:ext>
            </a:extLst>
          </p:cNvPr>
          <p:cNvSpPr>
            <a:spLocks noGrp="1"/>
          </p:cNvSpPr>
          <p:nvPr>
            <p:ph type="body" sz="quarter" idx="13"/>
          </p:nvPr>
        </p:nvSpPr>
        <p:spPr>
          <a:xfrm>
            <a:off x="1670050" y="1728317"/>
            <a:ext cx="8025620" cy="3829929"/>
          </a:xfrm>
        </p:spPr>
        <p:txBody>
          <a:bodyPr>
            <a:normAutofit/>
          </a:bodyPr>
          <a:lstStyle/>
          <a:p>
            <a:r>
              <a:rPr lang="en-US" altLang="en-US" sz="2000" dirty="0">
                <a:latin typeface="Tahoma" panose="020B0604030504040204" pitchFamily="34" charset="0"/>
                <a:ea typeface="Tahoma" panose="020B0604030504040204" pitchFamily="34" charset="0"/>
                <a:cs typeface="Tahoma" panose="020B0604030504040204" pitchFamily="34" charset="0"/>
              </a:rPr>
              <a:t>Uses X-ray in a circular rotational source(s) to create 3-dimensional images in slices</a:t>
            </a:r>
          </a:p>
          <a:p>
            <a:endParaRPr lang="en-US" altLang="en-US" sz="2000" dirty="0">
              <a:latin typeface="Tahoma" panose="020B0604030504040204" pitchFamily="34" charset="0"/>
              <a:ea typeface="Tahoma" panose="020B0604030504040204" pitchFamily="34" charset="0"/>
              <a:cs typeface="Tahoma" panose="020B0604030504040204" pitchFamily="34" charset="0"/>
            </a:endParaRPr>
          </a:p>
          <a:p>
            <a:r>
              <a:rPr lang="en-US" altLang="en-US" sz="2000" dirty="0">
                <a:latin typeface="Tahoma" panose="020B0604030504040204" pitchFamily="34" charset="0"/>
                <a:ea typeface="Tahoma" panose="020B0604030504040204" pitchFamily="34" charset="0"/>
                <a:cs typeface="Tahoma" panose="020B0604030504040204" pitchFamily="34" charset="0"/>
              </a:rPr>
              <a:t>Computed axial tomography (CAT) scanning was invented by Godfrey N. Hounsfield in 1972 and independently by Alan Cormack in 1972. </a:t>
            </a:r>
          </a:p>
          <a:p>
            <a:endParaRPr lang="en-US" altLang="en-US" sz="2000" dirty="0">
              <a:latin typeface="Tahoma" panose="020B0604030504040204" pitchFamily="34" charset="0"/>
              <a:ea typeface="Tahoma" panose="020B0604030504040204" pitchFamily="34" charset="0"/>
              <a:cs typeface="Tahoma" panose="020B0604030504040204" pitchFamily="34" charset="0"/>
            </a:endParaRPr>
          </a:p>
          <a:p>
            <a:r>
              <a:rPr lang="en-US" altLang="en-US" sz="2000" dirty="0">
                <a:latin typeface="Tahoma" panose="020B0604030504040204" pitchFamily="34" charset="0"/>
                <a:ea typeface="Tahoma" panose="020B0604030504040204" pitchFamily="34" charset="0"/>
                <a:cs typeface="Tahoma" panose="020B0604030504040204" pitchFamily="34" charset="0"/>
              </a:rPr>
              <a:t>Hounsfield’s CT scanner took several hours </a:t>
            </a:r>
          </a:p>
          <a:p>
            <a:pPr marL="0" indent="0">
              <a:buNone/>
            </a:pPr>
            <a:r>
              <a:rPr lang="en-US" altLang="en-US" sz="2000" dirty="0">
                <a:latin typeface="Tahoma" panose="020B0604030504040204" pitchFamily="34" charset="0"/>
                <a:ea typeface="Tahoma" panose="020B0604030504040204" pitchFamily="34" charset="0"/>
                <a:cs typeface="Tahoma" panose="020B0604030504040204" pitchFamily="34" charset="0"/>
              </a:rPr>
              <a:t>    to acquire data and days to reconstruct </a:t>
            </a:r>
          </a:p>
          <a:p>
            <a:pPr marL="0" indent="0">
              <a:buNone/>
            </a:pPr>
            <a:r>
              <a:rPr lang="en-US" altLang="en-US" sz="2000" dirty="0">
                <a:latin typeface="Tahoma" panose="020B0604030504040204" pitchFamily="34" charset="0"/>
                <a:ea typeface="Tahoma" panose="020B0604030504040204" pitchFamily="34" charset="0"/>
                <a:cs typeface="Tahoma" panose="020B0604030504040204" pitchFamily="34" charset="0"/>
              </a:rPr>
              <a:t>    a single image</a:t>
            </a:r>
          </a:p>
          <a:p>
            <a:endParaRPr lang="en-US" sz="2000" dirty="0">
              <a:latin typeface="Tahoma" panose="020B0604030504040204" pitchFamily="34" charset="0"/>
              <a:ea typeface="Tahoma" panose="020B0604030504040204" pitchFamily="34" charset="0"/>
              <a:cs typeface="Tahoma" panose="020B0604030504040204" pitchFamily="34" charset="0"/>
            </a:endParaRPr>
          </a:p>
        </p:txBody>
      </p:sp>
      <p:pic>
        <p:nvPicPr>
          <p:cNvPr id="1026" name="Picture 2" descr="50 years ago, the first CT scan let doctors see inside a living skull –  thanks to an eccentric engineer at the Beatles' record company">
            <a:extLst>
              <a:ext uri="{FF2B5EF4-FFF2-40B4-BE49-F238E27FC236}">
                <a16:creationId xmlns:a16="http://schemas.microsoft.com/office/drawing/2014/main" id="{066D0CF2-5840-4E3A-A868-FD51E3E430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43837" y="3514724"/>
            <a:ext cx="3890865" cy="2890837"/>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2065E11-DCD5-43EA-B904-E029CE7494E8}"/>
              </a:ext>
            </a:extLst>
          </p:cNvPr>
          <p:cNvSpPr txBox="1"/>
          <p:nvPr/>
        </p:nvSpPr>
        <p:spPr>
          <a:xfrm>
            <a:off x="7772400" y="6354544"/>
            <a:ext cx="3962302" cy="430887"/>
          </a:xfrm>
          <a:prstGeom prst="rect">
            <a:avLst/>
          </a:prstGeom>
          <a:noFill/>
        </p:spPr>
        <p:txBody>
          <a:bodyPr wrap="square">
            <a:spAutoFit/>
          </a:bodyPr>
          <a:lstStyle/>
          <a:p>
            <a:r>
              <a:rPr lang="en-US" sz="1100" b="0" i="0" dirty="0">
                <a:solidFill>
                  <a:srgbClr val="212121"/>
                </a:solidFill>
                <a:effectLst/>
                <a:latin typeface="Helvetica Neue"/>
              </a:rPr>
              <a:t>Godfrey Hounsfield stands beside the EMI-Scanner in 1972. </a:t>
            </a:r>
          </a:p>
          <a:p>
            <a:r>
              <a:rPr lang="en-US" sz="1100" b="0" i="0" u="none" strike="noStrike" dirty="0">
                <a:solidFill>
                  <a:srgbClr val="085D91"/>
                </a:solidFill>
                <a:effectLst/>
                <a:latin typeface="Helvetica Neue"/>
              </a:rPr>
              <a:t>PA Images via Getty Images</a:t>
            </a:r>
            <a:endParaRPr lang="en-US" sz="1100" dirty="0"/>
          </a:p>
        </p:txBody>
      </p:sp>
    </p:spTree>
    <p:extLst>
      <p:ext uri="{BB962C8B-B14F-4D97-AF65-F5344CB8AC3E}">
        <p14:creationId xmlns:p14="http://schemas.microsoft.com/office/powerpoint/2010/main" val="7572630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88A0F-9131-45F8-92B9-9FA7E138B457}"/>
              </a:ext>
            </a:extLst>
          </p:cNvPr>
          <p:cNvSpPr>
            <a:spLocks noGrp="1"/>
          </p:cNvSpPr>
          <p:nvPr>
            <p:ph type="title"/>
          </p:nvPr>
        </p:nvSpPr>
        <p:spPr/>
        <p:txBody>
          <a:bodyPr>
            <a:normAutofit/>
          </a:bodyPr>
          <a:lstStyle/>
          <a:p>
            <a:r>
              <a:rPr lang="en-US" sz="3200" dirty="0">
                <a:latin typeface="Tahoma" panose="020B0604030504040204" pitchFamily="34" charset="0"/>
                <a:ea typeface="Tahoma" panose="020B0604030504040204" pitchFamily="34" charset="0"/>
                <a:cs typeface="Tahoma" panose="020B0604030504040204" pitchFamily="34" charset="0"/>
              </a:rPr>
              <a:t>Rotating tubes</a:t>
            </a:r>
          </a:p>
        </p:txBody>
      </p:sp>
      <p:sp>
        <p:nvSpPr>
          <p:cNvPr id="4" name="Text Placeholder 3">
            <a:extLst>
              <a:ext uri="{FF2B5EF4-FFF2-40B4-BE49-F238E27FC236}">
                <a16:creationId xmlns:a16="http://schemas.microsoft.com/office/drawing/2014/main" id="{FEA27BFA-8CE4-4C04-8335-5EC1B93FA77E}"/>
              </a:ext>
            </a:extLst>
          </p:cNvPr>
          <p:cNvSpPr>
            <a:spLocks noGrp="1"/>
          </p:cNvSpPr>
          <p:nvPr>
            <p:ph type="body" sz="quarter" idx="13"/>
          </p:nvPr>
        </p:nvSpPr>
        <p:spPr/>
        <p:txBody>
          <a:bodyPr>
            <a:normAutofit/>
          </a:bodyPr>
          <a:lstStyle/>
          <a:p>
            <a:r>
              <a:rPr lang="en-US" sz="2000" dirty="0">
                <a:latin typeface="Tahoma" panose="020B0604030504040204" pitchFamily="34" charset="0"/>
                <a:ea typeface="Tahoma" panose="020B0604030504040204" pitchFamily="34" charset="0"/>
                <a:cs typeface="Tahoma" panose="020B0604030504040204" pitchFamily="34" charset="0"/>
              </a:rPr>
              <a:t>Table moves through a circular opening in the CT scanner called the gantry</a:t>
            </a:r>
          </a:p>
          <a:p>
            <a:endParaRPr lang="en-US" sz="2000" dirty="0">
              <a:latin typeface="Tahoma" panose="020B0604030504040204" pitchFamily="34" charset="0"/>
              <a:ea typeface="Tahoma" panose="020B0604030504040204" pitchFamily="34" charset="0"/>
              <a:cs typeface="Tahoma" panose="020B0604030504040204" pitchFamily="34" charset="0"/>
            </a:endParaRPr>
          </a:p>
          <a:p>
            <a:r>
              <a:rPr lang="en-US" sz="2000" dirty="0">
                <a:latin typeface="Tahoma" panose="020B0604030504040204" pitchFamily="34" charset="0"/>
                <a:ea typeface="Tahoma" panose="020B0604030504040204" pitchFamily="34" charset="0"/>
                <a:cs typeface="Tahoma" panose="020B0604030504040204" pitchFamily="34" charset="0"/>
              </a:rPr>
              <a:t>X-ray tube(s) emits x-rays as it spins 360 degrees inside the gantry</a:t>
            </a:r>
          </a:p>
          <a:p>
            <a:endParaRPr lang="en-US" sz="2000" dirty="0">
              <a:latin typeface="Tahoma" panose="020B0604030504040204" pitchFamily="34" charset="0"/>
              <a:ea typeface="Tahoma" panose="020B0604030504040204" pitchFamily="34" charset="0"/>
              <a:cs typeface="Tahoma" panose="020B0604030504040204" pitchFamily="34" charset="0"/>
            </a:endParaRPr>
          </a:p>
          <a:p>
            <a:r>
              <a:rPr lang="en-US" sz="2000" dirty="0">
                <a:latin typeface="Tahoma" panose="020B0604030504040204" pitchFamily="34" charset="0"/>
                <a:ea typeface="Tahoma" panose="020B0604030504040204" pitchFamily="34" charset="0"/>
                <a:cs typeface="Tahoma" panose="020B0604030504040204" pitchFamily="34" charset="0"/>
              </a:rPr>
              <a:t>A detector array measures the amount of x-rays that pass through the body</a:t>
            </a:r>
          </a:p>
          <a:p>
            <a:endParaRPr lang="en-US" sz="2000" dirty="0">
              <a:latin typeface="Tahoma" panose="020B0604030504040204" pitchFamily="34" charset="0"/>
              <a:ea typeface="Tahoma" panose="020B0604030504040204" pitchFamily="34" charset="0"/>
              <a:cs typeface="Tahoma" panose="020B0604030504040204" pitchFamily="34" charset="0"/>
            </a:endParaRPr>
          </a:p>
          <a:p>
            <a:r>
              <a:rPr lang="en-US" altLang="en-US" sz="2000" dirty="0">
                <a:latin typeface="Tahoma" panose="020B0604030504040204" pitchFamily="34" charset="0"/>
                <a:ea typeface="Tahoma" panose="020B0604030504040204" pitchFamily="34" charset="0"/>
                <a:cs typeface="Tahoma" panose="020B0604030504040204" pitchFamily="34" charset="0"/>
              </a:rPr>
              <a:t>Computed tomography includes the capability of producing axial tomograms</a:t>
            </a:r>
            <a:endParaRPr lang="en-US" sz="2000" dirty="0">
              <a:latin typeface="Tahoma" panose="020B0604030504040204" pitchFamily="34" charset="0"/>
              <a:ea typeface="Tahoma" panose="020B0604030504040204" pitchFamily="34" charset="0"/>
              <a:cs typeface="Tahoma" panose="020B0604030504040204" pitchFamily="34" charset="0"/>
            </a:endParaRPr>
          </a:p>
          <a:p>
            <a:endParaRPr lang="en-US" sz="2000"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788467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F6471-21AA-4964-A06F-96076B895AB6}"/>
              </a:ext>
            </a:extLst>
          </p:cNvPr>
          <p:cNvSpPr>
            <a:spLocks noGrp="1"/>
          </p:cNvSpPr>
          <p:nvPr>
            <p:ph type="title"/>
          </p:nvPr>
        </p:nvSpPr>
        <p:spPr/>
        <p:txBody>
          <a:bodyPr>
            <a:normAutofit/>
          </a:bodyPr>
          <a:lstStyle/>
          <a:p>
            <a:r>
              <a:rPr lang="en-US" sz="3200" dirty="0">
                <a:latin typeface="Tahoma" panose="020B0604030504040204" pitchFamily="34" charset="0"/>
                <a:ea typeface="Tahoma" panose="020B0604030504040204" pitchFamily="34" charset="0"/>
                <a:cs typeface="Tahoma" panose="020B0604030504040204" pitchFamily="34" charset="0"/>
              </a:rPr>
              <a:t>Common applications</a:t>
            </a:r>
          </a:p>
        </p:txBody>
      </p:sp>
      <p:sp>
        <p:nvSpPr>
          <p:cNvPr id="4" name="Text Placeholder 3">
            <a:extLst>
              <a:ext uri="{FF2B5EF4-FFF2-40B4-BE49-F238E27FC236}">
                <a16:creationId xmlns:a16="http://schemas.microsoft.com/office/drawing/2014/main" id="{ABB6D102-A277-4AFE-AA20-ACBC4A56FA49}"/>
              </a:ext>
            </a:extLst>
          </p:cNvPr>
          <p:cNvSpPr>
            <a:spLocks noGrp="1"/>
          </p:cNvSpPr>
          <p:nvPr>
            <p:ph type="body" sz="quarter" idx="13"/>
          </p:nvPr>
        </p:nvSpPr>
        <p:spPr/>
        <p:txBody>
          <a:bodyPr>
            <a:normAutofit lnSpcReduction="10000"/>
          </a:bodyPr>
          <a:lstStyle/>
          <a:p>
            <a:pPr>
              <a:buFont typeface="Courier New" panose="02070309020205020404" pitchFamily="49" charset="0"/>
              <a:buChar char="o"/>
            </a:pPr>
            <a:r>
              <a:rPr lang="en-US" sz="2000" dirty="0">
                <a:latin typeface="Tahoma" panose="020B0604030504040204" pitchFamily="34" charset="0"/>
                <a:ea typeface="Tahoma" panose="020B0604030504040204" pitchFamily="34" charset="0"/>
                <a:cs typeface="Tahoma" panose="020B0604030504040204" pitchFamily="34" charset="0"/>
              </a:rPr>
              <a:t>Detect and confirm the presence of tumor</a:t>
            </a:r>
          </a:p>
          <a:p>
            <a:pPr>
              <a:buFont typeface="Courier New" panose="02070309020205020404" pitchFamily="49" charset="0"/>
              <a:buChar char="o"/>
            </a:pPr>
            <a:endParaRPr lang="en-US" sz="2000" dirty="0">
              <a:latin typeface="Tahoma" panose="020B0604030504040204" pitchFamily="34" charset="0"/>
              <a:ea typeface="Tahoma" panose="020B0604030504040204" pitchFamily="34" charset="0"/>
              <a:cs typeface="Tahoma" panose="020B0604030504040204" pitchFamily="34" charset="0"/>
            </a:endParaRPr>
          </a:p>
          <a:p>
            <a:pPr>
              <a:buFont typeface="Courier New" panose="02070309020205020404" pitchFamily="49" charset="0"/>
              <a:buChar char="o"/>
            </a:pPr>
            <a:r>
              <a:rPr lang="en-US" sz="2000" dirty="0">
                <a:latin typeface="Tahoma" panose="020B0604030504040204" pitchFamily="34" charset="0"/>
                <a:ea typeface="Tahoma" panose="020B0604030504040204" pitchFamily="34" charset="0"/>
                <a:cs typeface="Tahoma" panose="020B0604030504040204" pitchFamily="34" charset="0"/>
              </a:rPr>
              <a:t>Guide a biopsy</a:t>
            </a:r>
          </a:p>
          <a:p>
            <a:pPr>
              <a:buFont typeface="Courier New" panose="02070309020205020404" pitchFamily="49" charset="0"/>
              <a:buChar char="o"/>
            </a:pPr>
            <a:endParaRPr lang="en-US" sz="2000" dirty="0">
              <a:latin typeface="Tahoma" panose="020B0604030504040204" pitchFamily="34" charset="0"/>
              <a:ea typeface="Tahoma" panose="020B0604030504040204" pitchFamily="34" charset="0"/>
              <a:cs typeface="Tahoma" panose="020B0604030504040204" pitchFamily="34" charset="0"/>
            </a:endParaRPr>
          </a:p>
          <a:p>
            <a:pPr>
              <a:buFont typeface="Courier New" panose="02070309020205020404" pitchFamily="49" charset="0"/>
              <a:buChar char="o"/>
            </a:pPr>
            <a:r>
              <a:rPr lang="en-US" sz="2000" dirty="0">
                <a:latin typeface="Tahoma" panose="020B0604030504040204" pitchFamily="34" charset="0"/>
                <a:ea typeface="Tahoma" panose="020B0604030504040204" pitchFamily="34" charset="0"/>
                <a:cs typeface="Tahoma" panose="020B0604030504040204" pitchFamily="34" charset="0"/>
              </a:rPr>
              <a:t>Plan and monitor radiation and surgical treatment</a:t>
            </a:r>
          </a:p>
          <a:p>
            <a:pPr>
              <a:buFont typeface="Courier New" panose="02070309020205020404" pitchFamily="49" charset="0"/>
              <a:buChar char="o"/>
            </a:pPr>
            <a:endParaRPr lang="en-US" sz="2000" dirty="0">
              <a:latin typeface="Tahoma" panose="020B0604030504040204" pitchFamily="34" charset="0"/>
              <a:ea typeface="Tahoma" panose="020B0604030504040204" pitchFamily="34" charset="0"/>
              <a:cs typeface="Tahoma" panose="020B0604030504040204" pitchFamily="34" charset="0"/>
            </a:endParaRPr>
          </a:p>
          <a:p>
            <a:pPr>
              <a:buFont typeface="Courier New" panose="02070309020205020404" pitchFamily="49" charset="0"/>
              <a:buChar char="o"/>
            </a:pPr>
            <a:r>
              <a:rPr lang="en-US" sz="2000" dirty="0">
                <a:latin typeface="Tahoma" panose="020B0604030504040204" pitchFamily="34" charset="0"/>
                <a:ea typeface="Tahoma" panose="020B0604030504040204" pitchFamily="34" charset="0"/>
                <a:cs typeface="Tahoma" panose="020B0604030504040204" pitchFamily="34" charset="0"/>
              </a:rPr>
              <a:t>Diagnose problems with blood vessels and the heart</a:t>
            </a:r>
          </a:p>
          <a:p>
            <a:pPr>
              <a:buFont typeface="Courier New" panose="02070309020205020404" pitchFamily="49" charset="0"/>
              <a:buChar char="o"/>
            </a:pPr>
            <a:endParaRPr lang="en-US" sz="2000" dirty="0">
              <a:latin typeface="Tahoma" panose="020B0604030504040204" pitchFamily="34" charset="0"/>
              <a:ea typeface="Tahoma" panose="020B0604030504040204" pitchFamily="34" charset="0"/>
              <a:cs typeface="Tahoma" panose="020B0604030504040204" pitchFamily="34" charset="0"/>
            </a:endParaRPr>
          </a:p>
          <a:p>
            <a:pPr>
              <a:buFont typeface="Courier New" panose="02070309020205020404" pitchFamily="49" charset="0"/>
              <a:buChar char="o"/>
            </a:pPr>
            <a:r>
              <a:rPr lang="en-US" sz="2000" dirty="0">
                <a:latin typeface="Tahoma" panose="020B0604030504040204" pitchFamily="34" charset="0"/>
                <a:ea typeface="Tahoma" panose="020B0604030504040204" pitchFamily="34" charset="0"/>
                <a:cs typeface="Tahoma" panose="020B0604030504040204" pitchFamily="34" charset="0"/>
              </a:rPr>
              <a:t>Diagnose abnormalities in:</a:t>
            </a:r>
          </a:p>
          <a:p>
            <a:pPr lvl="1">
              <a:buFont typeface="Courier New" panose="02070309020205020404" pitchFamily="49" charset="0"/>
              <a:buChar char="o"/>
            </a:pPr>
            <a:r>
              <a:rPr lang="en-US" sz="2000" dirty="0">
                <a:latin typeface="Tahoma" panose="020B0604030504040204" pitchFamily="34" charset="0"/>
                <a:ea typeface="Tahoma" panose="020B0604030504040204" pitchFamily="34" charset="0"/>
                <a:cs typeface="Tahoma" panose="020B0604030504040204" pitchFamily="34" charset="0"/>
              </a:rPr>
              <a:t>Brain, nasal passages, musculoskeletal system, spine, abdomen, lungs, and mediastinum</a:t>
            </a:r>
          </a:p>
          <a:p>
            <a:pPr>
              <a:buFont typeface="Courier New" panose="02070309020205020404" pitchFamily="49" charset="0"/>
              <a:buChar char="o"/>
            </a:pPr>
            <a:endParaRPr lang="en-US" sz="1800"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7308688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0B2E496-FE02-47DB-856A-88173DF4151E}"/>
              </a:ext>
            </a:extLst>
          </p:cNvPr>
          <p:cNvPicPr>
            <a:picLocks noChangeAspect="1"/>
          </p:cNvPicPr>
          <p:nvPr/>
        </p:nvPicPr>
        <p:blipFill rotWithShape="1">
          <a:blip r:embed="rId3"/>
          <a:srcRect t="1095" b="-1"/>
          <a:stretch/>
        </p:blipFill>
        <p:spPr>
          <a:xfrm>
            <a:off x="1969809" y="557213"/>
            <a:ext cx="7604384" cy="5807868"/>
          </a:xfrm>
          <a:prstGeom prst="rect">
            <a:avLst/>
          </a:prstGeom>
        </p:spPr>
      </p:pic>
      <p:sp>
        <p:nvSpPr>
          <p:cNvPr id="4" name="TextBox 3">
            <a:extLst>
              <a:ext uri="{FF2B5EF4-FFF2-40B4-BE49-F238E27FC236}">
                <a16:creationId xmlns:a16="http://schemas.microsoft.com/office/drawing/2014/main" id="{71F784CE-5A1C-4CE2-9108-2AAEEF368E34}"/>
              </a:ext>
            </a:extLst>
          </p:cNvPr>
          <p:cNvSpPr txBox="1"/>
          <p:nvPr/>
        </p:nvSpPr>
        <p:spPr>
          <a:xfrm>
            <a:off x="1969809" y="6365081"/>
            <a:ext cx="6097190" cy="369332"/>
          </a:xfrm>
          <a:prstGeom prst="rect">
            <a:avLst/>
          </a:prstGeom>
          <a:noFill/>
        </p:spPr>
        <p:txBody>
          <a:bodyPr wrap="square">
            <a:spAutoFit/>
          </a:bodyPr>
          <a:lstStyle/>
          <a:p>
            <a:r>
              <a:rPr lang="en-US" dirty="0"/>
              <a:t>courtesy Philips Medical Systems</a:t>
            </a:r>
          </a:p>
        </p:txBody>
      </p:sp>
    </p:spTree>
    <p:extLst>
      <p:ext uri="{BB962C8B-B14F-4D97-AF65-F5344CB8AC3E}">
        <p14:creationId xmlns:p14="http://schemas.microsoft.com/office/powerpoint/2010/main" val="8570853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EB9F374-6CC6-40AB-8E7A-3A23D96772A8}"/>
              </a:ext>
            </a:extLst>
          </p:cNvPr>
          <p:cNvSpPr>
            <a:spLocks noGrp="1"/>
          </p:cNvSpPr>
          <p:nvPr>
            <p:ph type="title"/>
          </p:nvPr>
        </p:nvSpPr>
        <p:spPr/>
        <p:txBody>
          <a:bodyPr>
            <a:normAutofit/>
          </a:bodyPr>
          <a:lstStyle/>
          <a:p>
            <a:r>
              <a:rPr lang="en-US" sz="3200" dirty="0"/>
              <a:t>Commercial CT</a:t>
            </a:r>
          </a:p>
        </p:txBody>
      </p:sp>
      <p:sp>
        <p:nvSpPr>
          <p:cNvPr id="4" name="Text Placeholder 3">
            <a:extLst>
              <a:ext uri="{FF2B5EF4-FFF2-40B4-BE49-F238E27FC236}">
                <a16:creationId xmlns:a16="http://schemas.microsoft.com/office/drawing/2014/main" id="{75CE1952-CAB9-43FB-A235-1449BFA2FAF3}"/>
              </a:ext>
            </a:extLst>
          </p:cNvPr>
          <p:cNvSpPr>
            <a:spLocks noGrp="1"/>
          </p:cNvSpPr>
          <p:nvPr>
            <p:ph type="body" sz="quarter" idx="14"/>
          </p:nvPr>
        </p:nvSpPr>
        <p:spPr/>
        <p:txBody>
          <a:bodyPr>
            <a:normAutofit/>
          </a:bodyPr>
          <a:lstStyle/>
          <a:p>
            <a:r>
              <a:rPr lang="en-US" altLang="en-US" sz="2000" dirty="0"/>
              <a:t>Siemens introduced the first commercial CT system in May 1974</a:t>
            </a:r>
          </a:p>
          <a:p>
            <a:endParaRPr lang="en-US" sz="2000" dirty="0"/>
          </a:p>
          <a:p>
            <a:r>
              <a:rPr lang="en-US" altLang="en-US" sz="2000" dirty="0"/>
              <a:t>Early systems could scan in several minutes with a relatively longer reconstruction time</a:t>
            </a:r>
          </a:p>
          <a:p>
            <a:endParaRPr lang="en-US" altLang="en-US" sz="2000" dirty="0"/>
          </a:p>
          <a:p>
            <a:r>
              <a:rPr lang="en-US" altLang="en-US" sz="2000" dirty="0"/>
              <a:t>CT equipment was relatively large, stationary, and relatively expensive to operate</a:t>
            </a:r>
          </a:p>
          <a:p>
            <a:endParaRPr lang="en-US" sz="2000" dirty="0"/>
          </a:p>
        </p:txBody>
      </p:sp>
      <p:pic>
        <p:nvPicPr>
          <p:cNvPr id="1028" name="Picture 4" descr="No photo description available.">
            <a:extLst>
              <a:ext uri="{FF2B5EF4-FFF2-40B4-BE49-F238E27FC236}">
                <a16:creationId xmlns:a16="http://schemas.microsoft.com/office/drawing/2014/main" id="{1E787CBA-6FF2-4FDA-84D0-F585A9131E8F}"/>
              </a:ext>
            </a:extLst>
          </p:cNvPr>
          <p:cNvPicPr>
            <a:picLocks noGrp="1" noChangeAspect="1" noChangeArrowheads="1"/>
          </p:cNvPicPr>
          <p:nvPr>
            <p:ph type="pic" sz="quarter" idx="13"/>
          </p:nvPr>
        </p:nvPicPr>
        <p:blipFill>
          <a:blip r:embed="rId3">
            <a:extLst>
              <a:ext uri="{28A0092B-C50C-407E-A947-70E740481C1C}">
                <a14:useLocalDpi xmlns:a14="http://schemas.microsoft.com/office/drawing/2010/main" val="0"/>
              </a:ext>
            </a:extLst>
          </a:blip>
          <a:srcRect l="9471" r="9471"/>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40457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6F7F58-BD41-4578-9DFF-E2677D70362F}"/>
              </a:ext>
            </a:extLst>
          </p:cNvPr>
          <p:cNvSpPr>
            <a:spLocks noGrp="1"/>
          </p:cNvSpPr>
          <p:nvPr>
            <p:ph type="title"/>
          </p:nvPr>
        </p:nvSpPr>
        <p:spPr/>
        <p:txBody>
          <a:bodyPr>
            <a:normAutofit/>
          </a:bodyPr>
          <a:lstStyle/>
          <a:p>
            <a:r>
              <a:rPr lang="en-US" sz="3200" dirty="0"/>
              <a:t>Multi-slice CT</a:t>
            </a:r>
          </a:p>
        </p:txBody>
      </p:sp>
      <p:sp>
        <p:nvSpPr>
          <p:cNvPr id="5" name="Text Placeholder 4">
            <a:extLst>
              <a:ext uri="{FF2B5EF4-FFF2-40B4-BE49-F238E27FC236}">
                <a16:creationId xmlns:a16="http://schemas.microsoft.com/office/drawing/2014/main" id="{CBD0A690-DC8A-4BDC-97F3-EA16DB305DA5}"/>
              </a:ext>
            </a:extLst>
          </p:cNvPr>
          <p:cNvSpPr>
            <a:spLocks noGrp="1"/>
          </p:cNvSpPr>
          <p:nvPr>
            <p:ph type="body" sz="quarter" idx="13"/>
          </p:nvPr>
        </p:nvSpPr>
        <p:spPr/>
        <p:txBody>
          <a:bodyPr>
            <a:normAutofit/>
          </a:bodyPr>
          <a:lstStyle/>
          <a:p>
            <a:r>
              <a:rPr lang="en-US" altLang="en-US" sz="2000" dirty="0"/>
              <a:t>The latest multi-slice CT systems can image an entire chest in less than ten seconds and reconstructs the images in a similar time period </a:t>
            </a:r>
          </a:p>
          <a:p>
            <a:endParaRPr lang="en-US" altLang="en-US" sz="2000" dirty="0"/>
          </a:p>
          <a:p>
            <a:r>
              <a:rPr lang="en-US" altLang="en-US" sz="2000" dirty="0"/>
              <a:t>Faster systems</a:t>
            </a:r>
          </a:p>
          <a:p>
            <a:pPr lvl="1">
              <a:buFont typeface="Courier New" panose="02070309020205020404" pitchFamily="49" charset="0"/>
              <a:buChar char="o"/>
            </a:pPr>
            <a:r>
              <a:rPr lang="en-US" altLang="en-US" sz="2000" dirty="0"/>
              <a:t>Higher volume of patients</a:t>
            </a:r>
          </a:p>
          <a:p>
            <a:pPr lvl="1">
              <a:buFont typeface="Courier New" panose="02070309020205020404" pitchFamily="49" charset="0"/>
              <a:buChar char="o"/>
            </a:pPr>
            <a:r>
              <a:rPr lang="en-US" altLang="en-US" sz="2000" dirty="0"/>
              <a:t>Enables development of new techniques</a:t>
            </a:r>
          </a:p>
          <a:p>
            <a:endParaRPr lang="en-US" sz="2000" dirty="0"/>
          </a:p>
        </p:txBody>
      </p:sp>
      <p:sp>
        <p:nvSpPr>
          <p:cNvPr id="7" name="Rectangle 6">
            <a:extLst>
              <a:ext uri="{FF2B5EF4-FFF2-40B4-BE49-F238E27FC236}">
                <a16:creationId xmlns:a16="http://schemas.microsoft.com/office/drawing/2014/main" id="{F4A56121-828D-4887-98A8-A21B39DF56C2}"/>
              </a:ext>
            </a:extLst>
          </p:cNvPr>
          <p:cNvSpPr/>
          <p:nvPr/>
        </p:nvSpPr>
        <p:spPr>
          <a:xfrm>
            <a:off x="9708917" y="5741600"/>
            <a:ext cx="1435821" cy="276245"/>
          </a:xfrm>
          <a:prstGeom prst="rect">
            <a:avLst/>
          </a:prstGeom>
          <a:solidFill>
            <a:schemeClr val="accent3"/>
          </a:solidFill>
          <a:ln>
            <a:solidFill>
              <a:schemeClr val="tx1">
                <a:lumMod val="90000"/>
                <a:lumOff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CA14FF5E-21D2-4C48-BD0C-6BAA2F7ED362}"/>
              </a:ext>
            </a:extLst>
          </p:cNvPr>
          <p:cNvSpPr/>
          <p:nvPr/>
        </p:nvSpPr>
        <p:spPr>
          <a:xfrm>
            <a:off x="7812572" y="5719387"/>
            <a:ext cx="1435821" cy="266386"/>
          </a:xfrm>
          <a:prstGeom prst="rect">
            <a:avLst/>
          </a:prstGeom>
          <a:solidFill>
            <a:schemeClr val="accent3"/>
          </a:solidFill>
          <a:ln>
            <a:solidFill>
              <a:schemeClr val="tx1">
                <a:lumMod val="90000"/>
                <a:lumOff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79BFF8C7-9BB8-4657-8ACE-4C1BAFA7C4DC}"/>
              </a:ext>
            </a:extLst>
          </p:cNvPr>
          <p:cNvGrpSpPr/>
          <p:nvPr/>
        </p:nvGrpSpPr>
        <p:grpSpPr>
          <a:xfrm>
            <a:off x="10107502" y="2767091"/>
            <a:ext cx="625231" cy="637102"/>
            <a:chOff x="9197306" y="2813687"/>
            <a:chExt cx="625231" cy="637102"/>
          </a:xfrm>
        </p:grpSpPr>
        <p:sp>
          <p:nvSpPr>
            <p:cNvPr id="9" name="Oval 8">
              <a:extLst>
                <a:ext uri="{FF2B5EF4-FFF2-40B4-BE49-F238E27FC236}">
                  <a16:creationId xmlns:a16="http://schemas.microsoft.com/office/drawing/2014/main" id="{6444515F-3C9E-4404-AF70-8C17D798A5C2}"/>
                </a:ext>
              </a:extLst>
            </p:cNvPr>
            <p:cNvSpPr/>
            <p:nvPr/>
          </p:nvSpPr>
          <p:spPr>
            <a:xfrm>
              <a:off x="9197306" y="2813687"/>
              <a:ext cx="625231" cy="562708"/>
            </a:xfrm>
            <a:prstGeom prst="ellipse">
              <a:avLst/>
            </a:prstGeom>
            <a:solidFill>
              <a:schemeClr val="accent3"/>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rapezoid 9">
              <a:extLst>
                <a:ext uri="{FF2B5EF4-FFF2-40B4-BE49-F238E27FC236}">
                  <a16:creationId xmlns:a16="http://schemas.microsoft.com/office/drawing/2014/main" id="{5EDCE3B5-58B3-40D2-8DF4-C3EF8E603A47}"/>
                </a:ext>
              </a:extLst>
            </p:cNvPr>
            <p:cNvSpPr/>
            <p:nvPr/>
          </p:nvSpPr>
          <p:spPr>
            <a:xfrm>
              <a:off x="9342422" y="3317928"/>
              <a:ext cx="334998" cy="132861"/>
            </a:xfrm>
            <a:prstGeom prst="trapezoid">
              <a:avLst/>
            </a:prstGeom>
            <a:solidFill>
              <a:schemeClr val="accent3"/>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Trapezoid 11">
            <a:extLst>
              <a:ext uri="{FF2B5EF4-FFF2-40B4-BE49-F238E27FC236}">
                <a16:creationId xmlns:a16="http://schemas.microsoft.com/office/drawing/2014/main" id="{CA7C55FD-344A-431E-99E4-CA8CAC1AB2BA}"/>
              </a:ext>
            </a:extLst>
          </p:cNvPr>
          <p:cNvSpPr/>
          <p:nvPr/>
        </p:nvSpPr>
        <p:spPr>
          <a:xfrm>
            <a:off x="9708917" y="3404193"/>
            <a:ext cx="1435821" cy="2206118"/>
          </a:xfrm>
          <a:prstGeom prst="trapezoid">
            <a:avLst>
              <a:gd name="adj" fmla="val 39696"/>
            </a:avLst>
          </a:prstGeom>
          <a:solidFill>
            <a:schemeClr val="tx1">
              <a:lumMod val="10000"/>
              <a:lumOff val="9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C1B720F0-21C5-4195-9641-7216B9FCE18D}"/>
              </a:ext>
            </a:extLst>
          </p:cNvPr>
          <p:cNvGrpSpPr/>
          <p:nvPr/>
        </p:nvGrpSpPr>
        <p:grpSpPr>
          <a:xfrm>
            <a:off x="8211157" y="2752283"/>
            <a:ext cx="625231" cy="637102"/>
            <a:chOff x="9197306" y="2813687"/>
            <a:chExt cx="625231" cy="637102"/>
          </a:xfrm>
        </p:grpSpPr>
        <p:sp>
          <p:nvSpPr>
            <p:cNvPr id="14" name="Oval 13">
              <a:extLst>
                <a:ext uri="{FF2B5EF4-FFF2-40B4-BE49-F238E27FC236}">
                  <a16:creationId xmlns:a16="http://schemas.microsoft.com/office/drawing/2014/main" id="{C1FBB0C7-DAD6-4788-8E29-B557DB910471}"/>
                </a:ext>
              </a:extLst>
            </p:cNvPr>
            <p:cNvSpPr/>
            <p:nvPr/>
          </p:nvSpPr>
          <p:spPr>
            <a:xfrm>
              <a:off x="9197306" y="2813687"/>
              <a:ext cx="625231" cy="562708"/>
            </a:xfrm>
            <a:prstGeom prst="ellipse">
              <a:avLst/>
            </a:prstGeom>
            <a:solidFill>
              <a:schemeClr val="accent3"/>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rapezoid 14">
              <a:extLst>
                <a:ext uri="{FF2B5EF4-FFF2-40B4-BE49-F238E27FC236}">
                  <a16:creationId xmlns:a16="http://schemas.microsoft.com/office/drawing/2014/main" id="{A5841C42-4B58-4504-97A5-164855C92560}"/>
                </a:ext>
              </a:extLst>
            </p:cNvPr>
            <p:cNvSpPr/>
            <p:nvPr/>
          </p:nvSpPr>
          <p:spPr>
            <a:xfrm>
              <a:off x="9342422" y="3317928"/>
              <a:ext cx="334998" cy="132861"/>
            </a:xfrm>
            <a:prstGeom prst="trapezoid">
              <a:avLst/>
            </a:prstGeom>
            <a:solidFill>
              <a:schemeClr val="accent3"/>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Trapezoid 15">
            <a:extLst>
              <a:ext uri="{FF2B5EF4-FFF2-40B4-BE49-F238E27FC236}">
                <a16:creationId xmlns:a16="http://schemas.microsoft.com/office/drawing/2014/main" id="{5C8B3ABE-DBE0-4AF0-99D7-537C1070CC74}"/>
              </a:ext>
            </a:extLst>
          </p:cNvPr>
          <p:cNvSpPr/>
          <p:nvPr/>
        </p:nvSpPr>
        <p:spPr>
          <a:xfrm>
            <a:off x="7812572" y="3389385"/>
            <a:ext cx="1435821" cy="2206118"/>
          </a:xfrm>
          <a:prstGeom prst="trapezoid">
            <a:avLst>
              <a:gd name="adj" fmla="val 39696"/>
            </a:avLst>
          </a:prstGeom>
          <a:solidFill>
            <a:schemeClr val="tx1">
              <a:lumMod val="10000"/>
              <a:lumOff val="9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A1CE0471-FBBE-47D5-815C-6E28A1E861EF}"/>
              </a:ext>
            </a:extLst>
          </p:cNvPr>
          <p:cNvCxnSpPr/>
          <p:nvPr/>
        </p:nvCxnSpPr>
        <p:spPr>
          <a:xfrm>
            <a:off x="7924800" y="5719387"/>
            <a:ext cx="0" cy="266386"/>
          </a:xfrm>
          <a:prstGeom prst="line">
            <a:avLst/>
          </a:prstGeom>
          <a:ln w="38100">
            <a:solidFill>
              <a:schemeClr val="tx1">
                <a:lumMod val="90000"/>
                <a:lumOff val="1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0F54C289-1F32-4B23-A8AE-E70B89D565C1}"/>
              </a:ext>
            </a:extLst>
          </p:cNvPr>
          <p:cNvCxnSpPr/>
          <p:nvPr/>
        </p:nvCxnSpPr>
        <p:spPr>
          <a:xfrm>
            <a:off x="8034867" y="5719387"/>
            <a:ext cx="0" cy="266386"/>
          </a:xfrm>
          <a:prstGeom prst="line">
            <a:avLst/>
          </a:prstGeom>
          <a:ln w="38100">
            <a:solidFill>
              <a:schemeClr val="tx1">
                <a:lumMod val="90000"/>
                <a:lumOff val="1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54E54D71-5075-49B2-A142-363CD0B7980F}"/>
              </a:ext>
            </a:extLst>
          </p:cNvPr>
          <p:cNvCxnSpPr/>
          <p:nvPr/>
        </p:nvCxnSpPr>
        <p:spPr>
          <a:xfrm>
            <a:off x="8140700" y="5719387"/>
            <a:ext cx="0" cy="266386"/>
          </a:xfrm>
          <a:prstGeom prst="line">
            <a:avLst/>
          </a:prstGeom>
          <a:ln w="38100">
            <a:solidFill>
              <a:schemeClr val="tx1">
                <a:lumMod val="90000"/>
                <a:lumOff val="1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48950A74-EBC2-4842-B9F8-E10732B6114E}"/>
              </a:ext>
            </a:extLst>
          </p:cNvPr>
          <p:cNvCxnSpPr/>
          <p:nvPr/>
        </p:nvCxnSpPr>
        <p:spPr>
          <a:xfrm>
            <a:off x="8255000" y="5719387"/>
            <a:ext cx="0" cy="266386"/>
          </a:xfrm>
          <a:prstGeom prst="line">
            <a:avLst/>
          </a:prstGeom>
          <a:ln w="38100">
            <a:solidFill>
              <a:schemeClr val="tx1">
                <a:lumMod val="90000"/>
                <a:lumOff val="1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D24F9978-E2C3-46D1-A2A0-B839B4E5B33C}"/>
              </a:ext>
            </a:extLst>
          </p:cNvPr>
          <p:cNvCxnSpPr/>
          <p:nvPr/>
        </p:nvCxnSpPr>
        <p:spPr>
          <a:xfrm>
            <a:off x="8361071" y="5719387"/>
            <a:ext cx="0" cy="266386"/>
          </a:xfrm>
          <a:prstGeom prst="line">
            <a:avLst/>
          </a:prstGeom>
          <a:ln w="38100">
            <a:solidFill>
              <a:schemeClr val="tx1">
                <a:lumMod val="90000"/>
                <a:lumOff val="1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28CBD3E9-5F17-44A5-8A94-2E33F1BE2DF1}"/>
              </a:ext>
            </a:extLst>
          </p:cNvPr>
          <p:cNvCxnSpPr/>
          <p:nvPr/>
        </p:nvCxnSpPr>
        <p:spPr>
          <a:xfrm>
            <a:off x="8471138" y="5719387"/>
            <a:ext cx="0" cy="266386"/>
          </a:xfrm>
          <a:prstGeom prst="line">
            <a:avLst/>
          </a:prstGeom>
          <a:ln w="38100">
            <a:solidFill>
              <a:schemeClr val="tx1">
                <a:lumMod val="90000"/>
                <a:lumOff val="1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D32FAA70-6E07-4C7E-87B7-0A3AC1757BD3}"/>
              </a:ext>
            </a:extLst>
          </p:cNvPr>
          <p:cNvCxnSpPr/>
          <p:nvPr/>
        </p:nvCxnSpPr>
        <p:spPr>
          <a:xfrm>
            <a:off x="8576970" y="5719387"/>
            <a:ext cx="0" cy="266386"/>
          </a:xfrm>
          <a:prstGeom prst="line">
            <a:avLst/>
          </a:prstGeom>
          <a:ln w="38100">
            <a:solidFill>
              <a:schemeClr val="tx1">
                <a:lumMod val="90000"/>
                <a:lumOff val="1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73EA05B3-3939-49E5-9DA5-62C126277818}"/>
              </a:ext>
            </a:extLst>
          </p:cNvPr>
          <p:cNvCxnSpPr/>
          <p:nvPr/>
        </p:nvCxnSpPr>
        <p:spPr>
          <a:xfrm>
            <a:off x="8683042" y="5719387"/>
            <a:ext cx="0" cy="266386"/>
          </a:xfrm>
          <a:prstGeom prst="line">
            <a:avLst/>
          </a:prstGeom>
          <a:ln w="38100">
            <a:solidFill>
              <a:schemeClr val="tx1">
                <a:lumMod val="90000"/>
                <a:lumOff val="1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A50F3D78-ED33-43EB-B79B-608FBBFA375F}"/>
              </a:ext>
            </a:extLst>
          </p:cNvPr>
          <p:cNvCxnSpPr/>
          <p:nvPr/>
        </p:nvCxnSpPr>
        <p:spPr>
          <a:xfrm>
            <a:off x="8796866" y="5714194"/>
            <a:ext cx="0" cy="266386"/>
          </a:xfrm>
          <a:prstGeom prst="line">
            <a:avLst/>
          </a:prstGeom>
          <a:ln w="38100">
            <a:solidFill>
              <a:schemeClr val="tx1">
                <a:lumMod val="90000"/>
                <a:lumOff val="1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1E6EF12F-196D-409B-9734-022F6C21BC4F}"/>
              </a:ext>
            </a:extLst>
          </p:cNvPr>
          <p:cNvCxnSpPr/>
          <p:nvPr/>
        </p:nvCxnSpPr>
        <p:spPr>
          <a:xfrm>
            <a:off x="8911166" y="5714194"/>
            <a:ext cx="0" cy="266386"/>
          </a:xfrm>
          <a:prstGeom prst="line">
            <a:avLst/>
          </a:prstGeom>
          <a:ln w="38100">
            <a:solidFill>
              <a:schemeClr val="tx1">
                <a:lumMod val="90000"/>
                <a:lumOff val="1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5956567-6373-40D6-9AB9-3A6949CA644D}"/>
              </a:ext>
            </a:extLst>
          </p:cNvPr>
          <p:cNvCxnSpPr/>
          <p:nvPr/>
        </p:nvCxnSpPr>
        <p:spPr>
          <a:xfrm>
            <a:off x="9025703" y="5714194"/>
            <a:ext cx="0" cy="266386"/>
          </a:xfrm>
          <a:prstGeom prst="line">
            <a:avLst/>
          </a:prstGeom>
          <a:ln w="38100">
            <a:solidFill>
              <a:schemeClr val="tx1">
                <a:lumMod val="90000"/>
                <a:lumOff val="1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F3CD81AF-E18B-4170-B5A1-F0D1CF8D2E49}"/>
              </a:ext>
            </a:extLst>
          </p:cNvPr>
          <p:cNvCxnSpPr/>
          <p:nvPr/>
        </p:nvCxnSpPr>
        <p:spPr>
          <a:xfrm>
            <a:off x="9140003" y="5714194"/>
            <a:ext cx="0" cy="266386"/>
          </a:xfrm>
          <a:prstGeom prst="line">
            <a:avLst/>
          </a:prstGeom>
          <a:ln w="38100">
            <a:solidFill>
              <a:schemeClr val="tx1">
                <a:lumMod val="90000"/>
                <a:lumOff val="1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814958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DC523F2-0814-4300-904E-FBC3AB456E7D}"/>
              </a:ext>
            </a:extLst>
          </p:cNvPr>
          <p:cNvPicPr>
            <a:picLocks noChangeAspect="1"/>
          </p:cNvPicPr>
          <p:nvPr/>
        </p:nvPicPr>
        <p:blipFill>
          <a:blip r:embed="rId3"/>
          <a:stretch>
            <a:fillRect/>
          </a:stretch>
        </p:blipFill>
        <p:spPr>
          <a:xfrm>
            <a:off x="3542092" y="460800"/>
            <a:ext cx="5107815" cy="5936400"/>
          </a:xfrm>
          <a:prstGeom prst="rect">
            <a:avLst/>
          </a:prstGeom>
        </p:spPr>
      </p:pic>
    </p:spTree>
    <p:extLst>
      <p:ext uri="{BB962C8B-B14F-4D97-AF65-F5344CB8AC3E}">
        <p14:creationId xmlns:p14="http://schemas.microsoft.com/office/powerpoint/2010/main" val="55289930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AnalogousFromDarkSeedLeftStep">
      <a:dk1>
        <a:srgbClr val="000000"/>
      </a:dk1>
      <a:lt1>
        <a:srgbClr val="FFFFFF"/>
      </a:lt1>
      <a:dk2>
        <a:srgbClr val="191634"/>
      </a:dk2>
      <a:lt2>
        <a:srgbClr val="F0F3F3"/>
      </a:lt2>
      <a:accent1>
        <a:srgbClr val="C34D6A"/>
      </a:accent1>
      <a:accent2>
        <a:srgbClr val="B13B8A"/>
      </a:accent2>
      <a:accent3>
        <a:srgbClr val="B94DC3"/>
      </a:accent3>
      <a:accent4>
        <a:srgbClr val="763BB1"/>
      </a:accent4>
      <a:accent5>
        <a:srgbClr val="574DC3"/>
      </a:accent5>
      <a:accent6>
        <a:srgbClr val="3B62B1"/>
      </a:accent6>
      <a:hlink>
        <a:srgbClr val="6F52C5"/>
      </a:hlink>
      <a:folHlink>
        <a:srgbClr val="7F7F7F"/>
      </a:folHlink>
    </a:clrScheme>
    <a:fontScheme name="Slate">
      <a:majorFont>
        <a:latin typeface="Bookman Old Style"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ppt/theme/theme2.xml><?xml version="1.0" encoding="utf-8"?>
<a:theme xmlns:a="http://schemas.openxmlformats.org/drawingml/2006/main" name="UiS, english">
  <a:themeElements>
    <a:clrScheme name="UiS – RGB - 3 oktober 2017">
      <a:dk1>
        <a:srgbClr val="050F41"/>
      </a:dk1>
      <a:lt1>
        <a:srgbClr val="F0ECE3"/>
      </a:lt1>
      <a:dk2>
        <a:srgbClr val="000000"/>
      </a:dk2>
      <a:lt2>
        <a:srgbClr val="FFFFFF"/>
      </a:lt2>
      <a:accent1>
        <a:srgbClr val="EB5F0A"/>
      </a:accent1>
      <a:accent2>
        <a:srgbClr val="0A3CA0"/>
      </a:accent2>
      <a:accent3>
        <a:srgbClr val="AAC8F0"/>
      </a:accent3>
      <a:accent4>
        <a:srgbClr val="F09600"/>
      </a:accent4>
      <a:accent5>
        <a:srgbClr val="AE937D"/>
      </a:accent5>
      <a:accent6>
        <a:srgbClr val="641E14"/>
      </a:accent6>
      <a:hlink>
        <a:srgbClr val="0A3CA0"/>
      </a:hlink>
      <a:folHlink>
        <a:srgbClr val="C8460A"/>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3"/>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defRPr dirty="0" err="1" smtClean="0">
            <a:latin typeface="Tahoma" charset="0"/>
            <a:ea typeface="Tahoma" charset="0"/>
            <a:cs typeface="Tahoma" charset="0"/>
          </a:defRPr>
        </a:defPPr>
      </a:lstStyle>
    </a:txDef>
  </a:objectDefaults>
  <a:extraClrSchemeLst/>
  <a:extLst>
    <a:ext uri="{05A4C25C-085E-4340-85A3-A5531E510DB2}">
      <thm15:themeFamily xmlns:thm15="http://schemas.microsoft.com/office/thememl/2012/main" name="UiS PPT template English nov 21" id="{AFA5604C-68DA-4C66-991D-84C2D811F7BD}" vid="{73D81475-7981-42AA-B41B-96ED09C3935C}"/>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39887</TotalTime>
  <Words>1662</Words>
  <Application>Microsoft Office PowerPoint</Application>
  <PresentationFormat>Widescreen</PresentationFormat>
  <Paragraphs>159</Paragraphs>
  <Slides>27</Slides>
  <Notes>19</Notes>
  <HiddenSlides>0</HiddenSlides>
  <MMClips>2</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27</vt:i4>
      </vt:variant>
    </vt:vector>
  </HeadingPairs>
  <TitlesOfParts>
    <vt:vector size="39" baseType="lpstr">
      <vt:lpstr>Arial</vt:lpstr>
      <vt:lpstr>Bookman Old Style</vt:lpstr>
      <vt:lpstr>Calibri</vt:lpstr>
      <vt:lpstr>Courier New</vt:lpstr>
      <vt:lpstr>Franklin Gothic Book</vt:lpstr>
      <vt:lpstr>Georgia</vt:lpstr>
      <vt:lpstr>Helvetica Neue</vt:lpstr>
      <vt:lpstr>Tahoma</vt:lpstr>
      <vt:lpstr>Wingdings</vt:lpstr>
      <vt:lpstr>Wingdings 2</vt:lpstr>
      <vt:lpstr>SlateVTI</vt:lpstr>
      <vt:lpstr>UiS, english</vt:lpstr>
      <vt:lpstr>Computed Tomography (CT)</vt:lpstr>
      <vt:lpstr>PowerPoint Presentation</vt:lpstr>
      <vt:lpstr>Computed Tomography (CT)</vt:lpstr>
      <vt:lpstr>Rotating tubes</vt:lpstr>
      <vt:lpstr>Common applications</vt:lpstr>
      <vt:lpstr>PowerPoint Presentation</vt:lpstr>
      <vt:lpstr>Commercial CT</vt:lpstr>
      <vt:lpstr>Multi-slice CT</vt:lpstr>
      <vt:lpstr>PowerPoint Presentation</vt:lpstr>
      <vt:lpstr>Technology evolution</vt:lpstr>
      <vt:lpstr>Major elements</vt:lpstr>
      <vt:lpstr>PowerPoint Presentation</vt:lpstr>
      <vt:lpstr>PowerPoint Presentation</vt:lpstr>
      <vt:lpstr>PowerPoint Presentation</vt:lpstr>
      <vt:lpstr>PowerPoint Presentation</vt:lpstr>
      <vt:lpstr>Data Acquisition, Timing &amp; Transfer</vt:lpstr>
      <vt:lpstr>Images from Backprojection - 1</vt:lpstr>
      <vt:lpstr>Images from Backprojection - 2</vt:lpstr>
      <vt:lpstr>Images from Backprojection - 3</vt:lpstr>
      <vt:lpstr>Images from Backprojection - 4</vt:lpstr>
      <vt:lpstr>PowerPoint Presentation</vt:lpstr>
      <vt:lpstr>Ray sum</vt:lpstr>
      <vt:lpstr>Attenuation values</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Medical Instrumentation</dc:title>
  <dc:creator>Morteza Esmaeili</dc:creator>
  <cp:lastModifiedBy>Morteza</cp:lastModifiedBy>
  <cp:revision>108</cp:revision>
  <cp:lastPrinted>2024-10-06T16:53:28Z</cp:lastPrinted>
  <dcterms:created xsi:type="dcterms:W3CDTF">2021-11-01T11:25:32Z</dcterms:created>
  <dcterms:modified xsi:type="dcterms:W3CDTF">2025-01-17T10:07:41Z</dcterms:modified>
</cp:coreProperties>
</file>